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8" r:id="rId3"/>
  </p:sldIdLst>
  <p:sldSz cx="9144000" cy="6858000" type="screen4x3"/>
  <p:notesSz cx="6858000" cy="9144000"/>
  <p:custDataLst>
    <p:tags r:id="rId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0" autoAdjust="0"/>
    <p:restoredTop sz="94714" autoAdjust="0"/>
  </p:normalViewPr>
  <p:slideViewPr>
    <p:cSldViewPr showGuides="1">
      <p:cViewPr varScale="1">
        <p:scale>
          <a:sx n="83" d="100"/>
          <a:sy n="83" d="100"/>
        </p:scale>
        <p:origin x="139" y="125"/>
      </p:cViewPr>
      <p:guideLst>
        <p:guide orient="horz" pos="2201"/>
        <p:guide pos="29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28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8637" y="792518"/>
            <a:ext cx="6146483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28637" y="3227878"/>
            <a:ext cx="6146483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29068"/>
            <a:ext cx="78867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1591" y="1588771"/>
            <a:ext cx="722376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965200" y="1631950"/>
            <a:ext cx="684213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7773" y="2967547"/>
            <a:ext cx="6495370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77773" y="1224530"/>
            <a:ext cx="6495370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65860" y="1494141"/>
            <a:ext cx="734949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5860" y="4085859"/>
            <a:ext cx="734949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15404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139313"/>
            <a:ext cx="3868340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15404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39313"/>
            <a:ext cx="3887391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1554163" y="1503363"/>
            <a:ext cx="360045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6484938" y="2095500"/>
            <a:ext cx="733425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7199313" y="1566863"/>
            <a:ext cx="390525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236788" y="5027613"/>
            <a:ext cx="574675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2716213" y="5734050"/>
            <a:ext cx="360362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3379788" y="1503363"/>
            <a:ext cx="360045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400050" y="476250"/>
            <a:ext cx="8301038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1636" y="2611216"/>
            <a:ext cx="522351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711200"/>
            <a:ext cx="31968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14392" y="733424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9001" y="365126"/>
            <a:ext cx="127635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447065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233363"/>
            <a:ext cx="78867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292225"/>
            <a:ext cx="78867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4135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11.xml"/><Relationship Id="rId38" Type="http://schemas.openxmlformats.org/officeDocument/2006/relationships/slideLayout" Target="../slideLayouts/slideLayout7.xml"/><Relationship Id="rId37" Type="http://schemas.openxmlformats.org/officeDocument/2006/relationships/tags" Target="../tags/tag27.xml"/><Relationship Id="rId36" Type="http://schemas.openxmlformats.org/officeDocument/2006/relationships/image" Target="../media/image21.png"/><Relationship Id="rId35" Type="http://schemas.openxmlformats.org/officeDocument/2006/relationships/image" Target="../media/image20.png"/><Relationship Id="rId34" Type="http://schemas.openxmlformats.org/officeDocument/2006/relationships/image" Target="../media/image19.png"/><Relationship Id="rId33" Type="http://schemas.openxmlformats.org/officeDocument/2006/relationships/image" Target="../media/image18.jpeg"/><Relationship Id="rId32" Type="http://schemas.openxmlformats.org/officeDocument/2006/relationships/image" Target="../media/image17.jpeg"/><Relationship Id="rId31" Type="http://schemas.openxmlformats.org/officeDocument/2006/relationships/image" Target="../media/image16.jpeg"/><Relationship Id="rId30" Type="http://schemas.openxmlformats.org/officeDocument/2006/relationships/image" Target="../media/image15.jpeg"/><Relationship Id="rId3" Type="http://schemas.openxmlformats.org/officeDocument/2006/relationships/image" Target="../media/image4.jpeg"/><Relationship Id="rId29" Type="http://schemas.openxmlformats.org/officeDocument/2006/relationships/image" Target="../media/image14.png"/><Relationship Id="rId28" Type="http://schemas.openxmlformats.org/officeDocument/2006/relationships/image" Target="../media/image13.png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image" Target="../media/image12.jpeg"/><Relationship Id="rId24" Type="http://schemas.openxmlformats.org/officeDocument/2006/relationships/image" Target="../media/image11.jpeg"/><Relationship Id="rId23" Type="http://schemas.openxmlformats.org/officeDocument/2006/relationships/image" Target="../media/image10.jpeg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10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image" Target="../media/image9.jpeg"/><Relationship Id="rId16" Type="http://schemas.openxmlformats.org/officeDocument/2006/relationships/tags" Target="../tags/tag19.xml"/><Relationship Id="rId15" Type="http://schemas.openxmlformats.org/officeDocument/2006/relationships/image" Target="../media/image8.jpeg"/><Relationship Id="rId14" Type="http://schemas.openxmlformats.org/officeDocument/2006/relationships/tags" Target="../tags/tag18.xml"/><Relationship Id="rId13" Type="http://schemas.openxmlformats.org/officeDocument/2006/relationships/image" Target="../media/image7.jpeg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f81a36005d69976963f249fe6c125e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906770" y="1276985"/>
            <a:ext cx="865505" cy="1136650"/>
          </a:xfrm>
          <a:prstGeom prst="rect">
            <a:avLst/>
          </a:prstGeom>
        </p:spPr>
      </p:pic>
      <p:pic>
        <p:nvPicPr>
          <p:cNvPr id="8" name="图片 7" descr="e06f6c0b2db4671203d889520551ca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3869"/>
          <a:stretch>
            <a:fillRect/>
          </a:stretch>
        </p:blipFill>
        <p:spPr>
          <a:xfrm>
            <a:off x="4507230" y="453390"/>
            <a:ext cx="1218565" cy="95059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8650" y="4319270"/>
            <a:ext cx="1873885" cy="192024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" y="461010"/>
            <a:ext cx="1878965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8220" y="-3175"/>
            <a:ext cx="4573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西咸新区建设工程规划条件核实公示牌</a:t>
            </a:r>
            <a:endParaRPr lang="zh-CN" altLang="en-US" sz="2000" b="1"/>
          </a:p>
        </p:txBody>
      </p:sp>
      <p:sp>
        <p:nvSpPr>
          <p:cNvPr id="6" name="文本框 5"/>
          <p:cNvSpPr txBox="1"/>
          <p:nvPr/>
        </p:nvSpPr>
        <p:spPr>
          <a:xfrm>
            <a:off x="6908165" y="764540"/>
            <a:ext cx="2158365" cy="5970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ym typeface="+mn-ea"/>
              </a:rPr>
              <a:t>公示说明：</a:t>
            </a:r>
            <a:endParaRPr lang="zh-CN" altLang="en-US" sz="1400" b="1"/>
          </a:p>
          <a:p>
            <a:r>
              <a:rPr lang="en-US" altLang="zh-CN" sz="1000">
                <a:sym typeface="+mn-ea"/>
              </a:rPr>
              <a:t>1.</a:t>
            </a:r>
            <a:r>
              <a:rPr lang="zh-CN" sz="1000">
                <a:sym typeface="+mn-ea"/>
              </a:rPr>
              <a:t>优化调整绿化布置，增加</a:t>
            </a:r>
            <a:r>
              <a:rPr lang="en-US" altLang="zh-CN" sz="1000">
                <a:sym typeface="+mn-ea"/>
              </a:rPr>
              <a:t>1</a:t>
            </a:r>
            <a:r>
              <a:rPr lang="zh-CN" altLang="en-US" sz="1000">
                <a:sym typeface="+mn-ea"/>
              </a:rPr>
              <a:t>号楼主楼屋面屋顶绿化，增加围墙车位边缘绿化；</a:t>
            </a:r>
            <a:endParaRPr lang="zh-CN" altLang="en-US" sz="1000"/>
          </a:p>
          <a:p>
            <a:r>
              <a:rPr lang="en-US" altLang="zh-CN" sz="1000">
                <a:sym typeface="+mn-ea"/>
              </a:rPr>
              <a:t>2.</a:t>
            </a:r>
            <a:r>
              <a:rPr sz="1000">
                <a:sym typeface="+mn-ea"/>
              </a:rPr>
              <a:t>机动车位总数与原审批一致，车位位置进行调整，地上较原审批多出1个。原审批地上包含5个装卸车位，</a:t>
            </a:r>
            <a:r>
              <a:rPr lang="zh-CN" sz="1000">
                <a:sym typeface="+mn-ea"/>
              </a:rPr>
              <a:t>调整</a:t>
            </a:r>
            <a:r>
              <a:rPr sz="1000">
                <a:sym typeface="+mn-ea"/>
              </a:rPr>
              <a:t>为5个标准车位。</a:t>
            </a:r>
            <a:endParaRPr sz="1000">
              <a:sym typeface="+mn-ea"/>
            </a:endParaRPr>
          </a:p>
          <a:p>
            <a:r>
              <a:rPr lang="en-US" altLang="zh-CN" sz="1000">
                <a:sym typeface="+mn-ea"/>
              </a:rPr>
              <a:t>3.1</a:t>
            </a:r>
            <a:r>
              <a:rPr lang="zh-CN" altLang="en-US" sz="1000">
                <a:sym typeface="+mn-ea"/>
              </a:rPr>
              <a:t>号楼东侧增加人防出入口。</a:t>
            </a:r>
            <a:endParaRPr lang="zh-CN" altLang="en-US" sz="1000">
              <a:sym typeface="+mn-ea"/>
            </a:endParaRPr>
          </a:p>
          <a:p>
            <a:endParaRPr lang="zh-CN" altLang="en-US" sz="1000">
              <a:sym typeface="+mn-ea"/>
            </a:endParaRPr>
          </a:p>
          <a:p>
            <a:pPr algn="ctr"/>
            <a:endParaRPr lang="zh-CN" altLang="en-US" sz="1000" b="1">
              <a:sym typeface="+mn-ea"/>
            </a:endParaRPr>
          </a:p>
          <a:p>
            <a:pPr algn="ctr"/>
            <a:endParaRPr lang="zh-CN" altLang="en-US" sz="1000" b="1">
              <a:sym typeface="+mn-ea"/>
            </a:endParaRPr>
          </a:p>
          <a:p>
            <a:pPr algn="ctr"/>
            <a:r>
              <a:rPr lang="zh-CN" altLang="en-US" sz="1000" b="1">
                <a:sym typeface="+mn-ea"/>
              </a:rPr>
              <a:t>工程概况</a:t>
            </a:r>
            <a:endParaRPr lang="zh-CN" altLang="en-US" sz="1000" b="1"/>
          </a:p>
          <a:p>
            <a:r>
              <a:rPr lang="zh-CN" altLang="en-US" sz="1000">
                <a:sym typeface="+mn-ea"/>
              </a:rPr>
              <a:t>保利和光尘樾三期位于西安市西咸新区太平路和征四路交叉口，太平路以东，征和四路以南。项目为商业用地，占地约</a:t>
            </a:r>
            <a:r>
              <a:rPr lang="en-US" altLang="zh-CN" sz="1000">
                <a:sym typeface="+mn-ea"/>
              </a:rPr>
              <a:t>15</a:t>
            </a:r>
            <a:r>
              <a:rPr lang="zh-CN" altLang="en-US" sz="1000">
                <a:sym typeface="+mn-ea"/>
              </a:rPr>
              <a:t>亩。建筑用途为商业建筑用房，框架剪力墙结构，总建筑面积</a:t>
            </a:r>
            <a:r>
              <a:rPr lang="en-US" altLang="zh-CN" sz="1000">
                <a:sym typeface="+mn-ea"/>
              </a:rPr>
              <a:t>56271.89</a:t>
            </a:r>
            <a:r>
              <a:rPr lang="zh-CN" altLang="en-US" sz="1000">
                <a:sym typeface="+mn-ea"/>
              </a:rPr>
              <a:t>㎡。</a:t>
            </a:r>
            <a:endParaRPr lang="zh-CN" altLang="en-US" sz="1000"/>
          </a:p>
          <a:p>
            <a:endParaRPr lang="zh-CN" altLang="en-US" sz="1000">
              <a:sym typeface="+mn-ea"/>
            </a:endParaRPr>
          </a:p>
          <a:p>
            <a:endParaRPr lang="zh-CN" altLang="en-US" sz="1000">
              <a:sym typeface="+mn-ea"/>
            </a:endParaRPr>
          </a:p>
          <a:p>
            <a:endParaRPr lang="zh-CN" altLang="en-US" sz="1000">
              <a:sym typeface="+mn-ea"/>
            </a:endParaRPr>
          </a:p>
          <a:p>
            <a:r>
              <a:rPr lang="zh-CN" altLang="en-US" sz="1000">
                <a:sym typeface="+mn-ea"/>
              </a:rPr>
              <a:t>设计单位：成都基准方中建筑设计有限公司</a:t>
            </a:r>
            <a:endParaRPr lang="zh-CN" altLang="en-US" sz="1000"/>
          </a:p>
          <a:p>
            <a:r>
              <a:rPr lang="zh-CN" altLang="en-US" sz="1000"/>
              <a:t>建设单位：陕西保利房地产开发有限公司</a:t>
            </a:r>
            <a:endParaRPr lang="zh-CN" altLang="en-US" sz="1000"/>
          </a:p>
          <a:p>
            <a:r>
              <a:rPr lang="zh-CN" altLang="en-US" sz="1000">
                <a:solidFill>
                  <a:schemeClr val="tx1"/>
                </a:solidFill>
              </a:rPr>
              <a:t>公示日期：</a:t>
            </a:r>
            <a:r>
              <a:rPr lang="en-US" altLang="zh-CN" sz="1000">
                <a:solidFill>
                  <a:schemeClr val="tx1"/>
                </a:solidFill>
              </a:rPr>
              <a:t>2023</a:t>
            </a:r>
            <a:r>
              <a:rPr lang="zh-CN" altLang="en-US" sz="1000">
                <a:solidFill>
                  <a:schemeClr val="tx1"/>
                </a:solidFill>
              </a:rPr>
              <a:t>年</a:t>
            </a:r>
            <a:r>
              <a:rPr lang="en-US" altLang="zh-CN" sz="1000">
                <a:solidFill>
                  <a:schemeClr val="tx1"/>
                </a:solidFill>
              </a:rPr>
              <a:t>6</a:t>
            </a:r>
            <a:r>
              <a:rPr lang="zh-CN" altLang="en-US" sz="1000">
                <a:solidFill>
                  <a:schemeClr val="tx1"/>
                </a:solidFill>
              </a:rPr>
              <a:t>月</a:t>
            </a:r>
            <a:r>
              <a:rPr lang="en-US" altLang="zh-CN" sz="1000">
                <a:solidFill>
                  <a:schemeClr val="tx1"/>
                </a:solidFill>
              </a:rPr>
              <a:t>30</a:t>
            </a:r>
            <a:r>
              <a:rPr lang="zh-CN" altLang="en-US" sz="1000">
                <a:solidFill>
                  <a:schemeClr val="tx1"/>
                </a:solidFill>
              </a:rPr>
              <a:t>日</a:t>
            </a:r>
            <a:r>
              <a:rPr lang="en-US" altLang="zh-CN" sz="1000">
                <a:solidFill>
                  <a:schemeClr val="tx1"/>
                </a:solidFill>
              </a:rPr>
              <a:t>-2023</a:t>
            </a:r>
            <a:r>
              <a:rPr lang="zh-CN" altLang="en-US" sz="1000">
                <a:solidFill>
                  <a:schemeClr val="tx1"/>
                </a:solidFill>
              </a:rPr>
              <a:t>年</a:t>
            </a:r>
            <a:r>
              <a:rPr lang="en-US" altLang="zh-CN" sz="1000">
                <a:solidFill>
                  <a:schemeClr val="tx1"/>
                </a:solidFill>
              </a:rPr>
              <a:t>7</a:t>
            </a:r>
            <a:r>
              <a:rPr lang="zh-CN" altLang="en-US" sz="1000">
                <a:solidFill>
                  <a:schemeClr val="tx1"/>
                </a:solidFill>
              </a:rPr>
              <a:t>月</a:t>
            </a:r>
            <a:r>
              <a:rPr lang="en-US" altLang="zh-CN" sz="1000">
                <a:solidFill>
                  <a:schemeClr val="tx1"/>
                </a:solidFill>
              </a:rPr>
              <a:t>10</a:t>
            </a:r>
            <a:r>
              <a:rPr lang="zh-CN" altLang="en-US" sz="1000">
                <a:solidFill>
                  <a:schemeClr val="tx1"/>
                </a:solidFill>
              </a:rPr>
              <a:t>日</a:t>
            </a:r>
            <a:endParaRPr lang="zh-CN" altLang="en-US" sz="1000">
              <a:solidFill>
                <a:schemeClr val="tx1"/>
              </a:solidFill>
            </a:endParaRPr>
          </a:p>
          <a:p>
            <a:endParaRPr lang="en-US" altLang="zh-CN" sz="1000"/>
          </a:p>
          <a:p>
            <a:r>
              <a:rPr lang="zh-CN" altLang="en-US" sz="1000"/>
              <a:t>注：本公示仅供规划管理使用</a:t>
            </a:r>
            <a:endParaRPr lang="zh-CN" altLang="en-US" sz="1000"/>
          </a:p>
        </p:txBody>
      </p:sp>
      <p:sp>
        <p:nvSpPr>
          <p:cNvPr id="11" name="文本框 10"/>
          <p:cNvSpPr txBox="1"/>
          <p:nvPr/>
        </p:nvSpPr>
        <p:spPr>
          <a:xfrm>
            <a:off x="6340475" y="6293485"/>
            <a:ext cx="3041650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/>
              <a:t>公示要求：</a:t>
            </a:r>
            <a:endParaRPr lang="zh-CN" altLang="en-US" sz="1000"/>
          </a:p>
          <a:p>
            <a:r>
              <a:rPr lang="zh-CN" altLang="en-US" sz="1000"/>
              <a:t>1、公示牌应置于主要路段显眼位置；</a:t>
            </a:r>
            <a:endParaRPr lang="zh-CN" altLang="en-US" sz="1000"/>
          </a:p>
          <a:p>
            <a:r>
              <a:rPr lang="zh-CN" altLang="en-US" sz="1000"/>
              <a:t>2、公示牌公示期间不得随意撤销、涂改。</a:t>
            </a:r>
            <a:endParaRPr lang="zh-CN" altLang="en-US" sz="1000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1017905" y="6239510"/>
            <a:ext cx="1000125" cy="193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原审批总平图</a:t>
            </a:r>
            <a:endParaRPr lang="zh-CN" altLang="en-US" sz="1000" b="1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385598" y="605248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5</a:t>
            </a:r>
            <a:endParaRPr lang="en-US" altLang="zh-CN" dirty="0"/>
          </a:p>
        </p:txBody>
      </p:sp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>
            <a:off x="1385598" y="1875248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3</a:t>
            </a:r>
            <a:endParaRPr lang="en-US" altLang="zh-CN" dirty="0"/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>
            <a:off x="737898" y="965293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4</a:t>
            </a:r>
            <a:endParaRPr lang="en-US" altLang="zh-CN" dirty="0"/>
          </a:p>
        </p:txBody>
      </p:sp>
      <p:sp>
        <p:nvSpPr>
          <p:cNvPr id="22" name="椭圆 21"/>
          <p:cNvSpPr/>
          <p:nvPr>
            <p:custDataLst>
              <p:tags r:id="rId11"/>
            </p:custDataLst>
          </p:nvPr>
        </p:nvSpPr>
        <p:spPr>
          <a:xfrm>
            <a:off x="4523133" y="461103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1</a:t>
            </a:r>
            <a:endParaRPr lang="en-US" altLang="zh-CN" dirty="0"/>
          </a:p>
        </p:txBody>
      </p:sp>
      <p:pic>
        <p:nvPicPr>
          <p:cNvPr id="24" name="图片 23" descr="IMG_183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770245" y="453390"/>
            <a:ext cx="942975" cy="950595"/>
          </a:xfrm>
          <a:prstGeom prst="rect">
            <a:avLst/>
          </a:prstGeom>
        </p:spPr>
      </p:pic>
      <p:pic>
        <p:nvPicPr>
          <p:cNvPr id="25" name="图片 24" descr="IMG_227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402455" y="1412240"/>
            <a:ext cx="643255" cy="860425"/>
          </a:xfrm>
          <a:prstGeom prst="rect">
            <a:avLst/>
          </a:prstGeom>
        </p:spPr>
      </p:pic>
      <p:pic>
        <p:nvPicPr>
          <p:cNvPr id="26" name="图片 25" descr="IMG_222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80635" y="1412240"/>
            <a:ext cx="647065" cy="864870"/>
          </a:xfrm>
          <a:prstGeom prst="rect">
            <a:avLst/>
          </a:prstGeom>
        </p:spPr>
      </p:pic>
      <p:sp>
        <p:nvSpPr>
          <p:cNvPr id="27" name="椭圆 26"/>
          <p:cNvSpPr/>
          <p:nvPr>
            <p:custDataLst>
              <p:tags r:id="rId18"/>
            </p:custDataLst>
          </p:nvPr>
        </p:nvSpPr>
        <p:spPr>
          <a:xfrm>
            <a:off x="5770908" y="453483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2</a:t>
            </a:r>
            <a:endParaRPr lang="en-US" altLang="zh-CN" dirty="0"/>
          </a:p>
        </p:txBody>
      </p:sp>
      <p:sp>
        <p:nvSpPr>
          <p:cNvPr id="30" name="椭圆 29"/>
          <p:cNvSpPr/>
          <p:nvPr>
            <p:custDataLst>
              <p:tags r:id="rId19"/>
            </p:custDataLst>
          </p:nvPr>
        </p:nvSpPr>
        <p:spPr>
          <a:xfrm>
            <a:off x="4392958" y="1404078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3</a:t>
            </a:r>
            <a:endParaRPr lang="en-US" altLang="zh-CN" dirty="0"/>
          </a:p>
        </p:txBody>
      </p:sp>
      <p:sp>
        <p:nvSpPr>
          <p:cNvPr id="31" name="椭圆 30"/>
          <p:cNvSpPr/>
          <p:nvPr>
            <p:custDataLst>
              <p:tags r:id="rId20"/>
            </p:custDataLst>
          </p:nvPr>
        </p:nvSpPr>
        <p:spPr>
          <a:xfrm>
            <a:off x="5114953" y="1412333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4</a:t>
            </a:r>
            <a:endParaRPr lang="en-US" altLang="zh-CN" dirty="0"/>
          </a:p>
        </p:txBody>
      </p:sp>
      <p:sp>
        <p:nvSpPr>
          <p:cNvPr id="32" name="椭圆 31"/>
          <p:cNvSpPr/>
          <p:nvPr>
            <p:custDataLst>
              <p:tags r:id="rId21"/>
            </p:custDataLst>
          </p:nvPr>
        </p:nvSpPr>
        <p:spPr>
          <a:xfrm>
            <a:off x="5770908" y="1392648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5</a:t>
            </a:r>
            <a:endParaRPr lang="en-US" altLang="zh-CN" dirty="0"/>
          </a:p>
        </p:txBody>
      </p:sp>
      <p:sp>
        <p:nvSpPr>
          <p:cNvPr id="33" name="文本框 32"/>
          <p:cNvSpPr txBox="1"/>
          <p:nvPr/>
        </p:nvSpPr>
        <p:spPr>
          <a:xfrm>
            <a:off x="2160270" y="6443345"/>
            <a:ext cx="427926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/>
              <a:t>咨询电话：西咸新区自然资源和规划局（沣东）工作部</a:t>
            </a:r>
            <a:r>
              <a:rPr lang="en-US" altLang="zh-CN" sz="1000"/>
              <a:t>   </a:t>
            </a:r>
            <a:r>
              <a:rPr lang="zh-CN" altLang="en-US" sz="1000"/>
              <a:t>89110704</a:t>
            </a:r>
            <a:endParaRPr lang="zh-CN" altLang="en-US" sz="1000"/>
          </a:p>
          <a:p>
            <a:r>
              <a:rPr lang="en-US" altLang="zh-CN" sz="1000"/>
              <a:t>                  </a:t>
            </a:r>
            <a:r>
              <a:rPr lang="zh-CN" altLang="en-US" sz="1000"/>
              <a:t>西咸新区政务服务（沣东）中心</a:t>
            </a:r>
            <a:r>
              <a:rPr lang="en-US" altLang="zh-CN" sz="1000"/>
              <a:t>   </a:t>
            </a:r>
            <a:r>
              <a:rPr lang="zh-CN" altLang="en-US" sz="1000"/>
              <a:t>89105539</a:t>
            </a:r>
            <a:r>
              <a:rPr lang="en-US" altLang="zh-CN" sz="1000"/>
              <a:t>  89105861</a:t>
            </a:r>
            <a:endParaRPr lang="en-US" altLang="zh-CN" sz="1000"/>
          </a:p>
        </p:txBody>
      </p:sp>
      <p:sp>
        <p:nvSpPr>
          <p:cNvPr id="29" name="文本框 28"/>
          <p:cNvSpPr txBox="1"/>
          <p:nvPr/>
        </p:nvSpPr>
        <p:spPr>
          <a:xfrm>
            <a:off x="2160270" y="1685925"/>
            <a:ext cx="658495" cy="132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22"/>
            </p:custDataLst>
          </p:nvPr>
        </p:nvSpPr>
        <p:spPr>
          <a:xfrm>
            <a:off x="3138170" y="5793740"/>
            <a:ext cx="922655" cy="257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/>
              <a:t>人防出入口</a:t>
            </a:r>
            <a:endParaRPr lang="zh-CN" altLang="en-US" sz="1000"/>
          </a:p>
        </p:txBody>
      </p:sp>
      <p:pic>
        <p:nvPicPr>
          <p:cNvPr id="38" name="图片 37" descr="56210272aa54eb5a788629d12b7f39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26735" y="4578350"/>
            <a:ext cx="1035050" cy="777240"/>
          </a:xfrm>
          <a:prstGeom prst="rect">
            <a:avLst/>
          </a:prstGeom>
        </p:spPr>
      </p:pic>
      <p:pic>
        <p:nvPicPr>
          <p:cNvPr id="39" name="图片 38" descr="854052858f340f2c4700d651899fe8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60570" y="5424805"/>
            <a:ext cx="1024890" cy="771525"/>
          </a:xfrm>
          <a:prstGeom prst="rect">
            <a:avLst/>
          </a:prstGeom>
        </p:spPr>
      </p:pic>
      <p:pic>
        <p:nvPicPr>
          <p:cNvPr id="42" name="图片 41" descr="aa7dc1f2af82deec8b55d49ddea2ab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56760" y="4580890"/>
            <a:ext cx="1032510" cy="774065"/>
          </a:xfrm>
          <a:prstGeom prst="rect">
            <a:avLst/>
          </a:prstGeom>
        </p:spPr>
      </p:pic>
      <p:sp>
        <p:nvSpPr>
          <p:cNvPr id="17" name="椭圆 16"/>
          <p:cNvSpPr/>
          <p:nvPr>
            <p:custDataLst>
              <p:tags r:id="rId26"/>
            </p:custDataLst>
          </p:nvPr>
        </p:nvSpPr>
        <p:spPr>
          <a:xfrm>
            <a:off x="1466878" y="1223103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1</a:t>
            </a:r>
            <a:endParaRPr lang="en-US" altLang="zh-CN" dirty="0"/>
          </a:p>
        </p:txBody>
      </p:sp>
      <p:sp>
        <p:nvSpPr>
          <p:cNvPr id="18" name="椭圆 17"/>
          <p:cNvSpPr/>
          <p:nvPr>
            <p:custDataLst>
              <p:tags r:id="rId27"/>
            </p:custDataLst>
          </p:nvPr>
        </p:nvSpPr>
        <p:spPr>
          <a:xfrm>
            <a:off x="2226338" y="1818733"/>
            <a:ext cx="189230" cy="1892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2</a:t>
            </a:r>
            <a:endParaRPr lang="en-US" altLang="zh-CN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63495" y="456565"/>
            <a:ext cx="1769745" cy="181356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63495" y="4316730"/>
            <a:ext cx="1925955" cy="1911350"/>
          </a:xfrm>
          <a:prstGeom prst="rect">
            <a:avLst/>
          </a:prstGeom>
        </p:spPr>
      </p:pic>
      <p:pic>
        <p:nvPicPr>
          <p:cNvPr id="63" name="图片 62" descr="0323222907567c417c03568a0b0c85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26735" y="5424805"/>
            <a:ext cx="1028700" cy="7715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96565" y="429895"/>
            <a:ext cx="982345" cy="250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/>
              <a:t>绿化实测报告</a:t>
            </a:r>
            <a:endParaRPr lang="zh-CN" altLang="en-US" sz="1000"/>
          </a:p>
        </p:txBody>
      </p:sp>
      <p:sp>
        <p:nvSpPr>
          <p:cNvPr id="5" name="文本框 4"/>
          <p:cNvSpPr txBox="1"/>
          <p:nvPr/>
        </p:nvSpPr>
        <p:spPr>
          <a:xfrm>
            <a:off x="2962275" y="2369820"/>
            <a:ext cx="1018540" cy="257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/>
              <a:t>车位实测报告</a:t>
            </a:r>
            <a:endParaRPr lang="zh-CN" altLang="en-US" sz="1000"/>
          </a:p>
        </p:txBody>
      </p:sp>
      <p:sp>
        <p:nvSpPr>
          <p:cNvPr id="2" name="文本框 1"/>
          <p:cNvSpPr txBox="1"/>
          <p:nvPr/>
        </p:nvSpPr>
        <p:spPr>
          <a:xfrm>
            <a:off x="5050155" y="4307840"/>
            <a:ext cx="11106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新增人防出入口</a:t>
            </a:r>
            <a:endParaRPr lang="zh-CN" altLang="en-US" sz="1000"/>
          </a:p>
        </p:txBody>
      </p:sp>
      <p:sp>
        <p:nvSpPr>
          <p:cNvPr id="7" name="文本框 6"/>
          <p:cNvSpPr txBox="1"/>
          <p:nvPr/>
        </p:nvSpPr>
        <p:spPr>
          <a:xfrm>
            <a:off x="35560" y="1844675"/>
            <a:ext cx="4432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保</a:t>
            </a:r>
            <a:endParaRPr lang="zh-CN" altLang="en-US"/>
          </a:p>
          <a:p>
            <a:r>
              <a:rPr lang="zh-CN" altLang="en-US"/>
              <a:t>利</a:t>
            </a:r>
            <a:endParaRPr lang="zh-CN" altLang="en-US"/>
          </a:p>
          <a:p>
            <a:r>
              <a:rPr lang="zh-CN" altLang="en-US"/>
              <a:t>和</a:t>
            </a:r>
            <a:endParaRPr lang="zh-CN" altLang="en-US"/>
          </a:p>
          <a:p>
            <a:r>
              <a:rPr lang="zh-CN" altLang="en-US"/>
              <a:t>光</a:t>
            </a:r>
            <a:endParaRPr lang="zh-CN" altLang="en-US"/>
          </a:p>
          <a:p>
            <a:r>
              <a:rPr lang="zh-CN" altLang="en-US"/>
              <a:t>尘</a:t>
            </a:r>
            <a:endParaRPr lang="zh-CN" altLang="en-US"/>
          </a:p>
          <a:p>
            <a:r>
              <a:rPr lang="zh-CN" altLang="en-US"/>
              <a:t>樾</a:t>
            </a:r>
            <a:endParaRPr lang="zh-CN" altLang="en-US"/>
          </a:p>
          <a:p>
            <a:r>
              <a:rPr lang="zh-CN" altLang="en-US"/>
              <a:t>三</a:t>
            </a:r>
            <a:endParaRPr lang="zh-CN" altLang="en-US"/>
          </a:p>
          <a:p>
            <a:r>
              <a:rPr lang="zh-CN" altLang="en-US"/>
              <a:t>期</a:t>
            </a:r>
            <a:endParaRPr lang="zh-CN" altLang="en-US"/>
          </a:p>
          <a:p>
            <a:r>
              <a:rPr lang="zh-CN" altLang="en-US"/>
              <a:t>项</a:t>
            </a:r>
            <a:endParaRPr lang="zh-CN" altLang="en-US"/>
          </a:p>
          <a:p>
            <a:r>
              <a:rPr lang="zh-CN" altLang="en-US"/>
              <a:t>目</a:t>
            </a:r>
            <a:endParaRPr lang="zh-CN" altLang="en-US"/>
          </a:p>
        </p:txBody>
      </p:sp>
      <p:pic>
        <p:nvPicPr>
          <p:cNvPr id="9" name="图片 8" descr="239f71b2c7f9f17481a1fb09f40801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440555" y="2379980"/>
            <a:ext cx="1198245" cy="889635"/>
          </a:xfrm>
          <a:prstGeom prst="rect">
            <a:avLst/>
          </a:prstGeom>
        </p:spPr>
      </p:pic>
      <p:pic>
        <p:nvPicPr>
          <p:cNvPr id="12" name="图片 11" descr="06f04d6cf8847b90fe475dac865aba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18810" y="2379980"/>
            <a:ext cx="1195705" cy="896620"/>
          </a:xfrm>
          <a:prstGeom prst="rect">
            <a:avLst/>
          </a:prstGeom>
        </p:spPr>
      </p:pic>
      <p:pic>
        <p:nvPicPr>
          <p:cNvPr id="23" name="图片 22" descr="336d67fc6479aaab8c48f811fad6cf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20080" y="3283585"/>
            <a:ext cx="1200150" cy="8197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440555" y="3279140"/>
            <a:ext cx="1195070" cy="822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5"/>
          <a:srcRect t="13025"/>
          <a:stretch>
            <a:fillRect/>
          </a:stretch>
        </p:blipFill>
        <p:spPr>
          <a:xfrm>
            <a:off x="617220" y="2383790"/>
            <a:ext cx="1885315" cy="1876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60320" y="2388235"/>
            <a:ext cx="1826895" cy="182943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035300" y="2385060"/>
            <a:ext cx="982345" cy="250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/>
              <a:t>车位实测报告</a:t>
            </a:r>
            <a:endParaRPr lang="zh-CN" altLang="en-US" sz="1000"/>
          </a:p>
        </p:txBody>
      </p:sp>
    </p:spTree>
    <p:custDataLst>
      <p:tags r:id="rId37"/>
    </p:custDataLst>
  </p:cSld>
  <p:clrMapOvr>
    <a:masterClrMapping/>
  </p:clrMapOvr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UNIT_PLACING_PICTURE_USER_VIEWPORT" val="{&quot;height&quot;:5562,&quot;width&quot;:7130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28.xml><?xml version="1.0" encoding="utf-8"?>
<p:tagLst xmlns:p="http://schemas.openxmlformats.org/presentationml/2006/main">
  <p:tag name="COMMONDATA" val="eyJoZGlkIjoiZGUzNzg3YWVhZDU1ZjMwMDQzNGYwYTEzMDNhMmNkZDMifQ=="/>
  <p:tag name="KSO_WPP_MARK_KEY" val="acc68c3d-c6bb-4cb7-9a87-c5ff8f9bff2c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WPS 演示</Application>
  <PresentationFormat>全屏显示(4:3)</PresentationFormat>
  <Paragraphs>70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2_Office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WPS_459515958</cp:lastModifiedBy>
  <cp:revision>285</cp:revision>
  <dcterms:created xsi:type="dcterms:W3CDTF">2018-10-30T01:26:00Z</dcterms:created>
  <dcterms:modified xsi:type="dcterms:W3CDTF">2023-06-30T02:47:45Z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KSORubyTemplateID">
    <vt:lpwstr>2</vt:lpwstr>
  </property>
  <property fmtid="{D5CDD505-2E9C-101B-9397-08002B2CF9AE}" pid="4" name="ICV">
    <vt:lpwstr>DE72F4311FBF4BEA909B12BACD48E00E_13</vt:lpwstr>
  </property>
</Properties>
</file>