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558" r:id="rId3"/>
  </p:sldIdLst>
  <p:sldSz cx="12192000" cy="6858000"/>
  <p:notesSz cx="6858000" cy="9144000"/>
  <p:custDataLst>
    <p:tags r:id="rId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6" userDrawn="1">
          <p15:clr>
            <a:srgbClr val="A4A3A4"/>
          </p15:clr>
        </p15:guide>
        <p15:guide id="2" pos="39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90" autoAdjust="0"/>
    <p:restoredTop sz="94714" autoAdjust="0"/>
  </p:normalViewPr>
  <p:slideViewPr>
    <p:cSldViewPr showGuides="1">
      <p:cViewPr varScale="1">
        <p:scale>
          <a:sx n="83" d="100"/>
          <a:sy n="83" d="100"/>
        </p:scale>
        <p:origin x="139" y="125"/>
      </p:cViewPr>
      <p:guideLst>
        <p:guide orient="horz" pos="2246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8.xml"/><Relationship Id="rId8" Type="http://schemas.openxmlformats.org/officeDocument/2006/relationships/commentAuthors" Target="commentAuthors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BEBA2DC-9576-490C-A2ED-F575CF99924C}" type="datetimeFigureOut">
              <a:rPr lang="zh-CN" altLang="en-US"/>
            </a:fld>
            <a:endParaRPr lang="zh-CN" altLang="en-US"/>
          </a:p>
        </p:txBody>
      </p:sp>
      <p:sp>
        <p:nvSpPr>
          <p:cNvPr id="12292" name="幻灯片图像占位符 3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</p:spPr>
      </p:sp>
      <p:sp>
        <p:nvSpPr>
          <p:cNvPr id="1229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50E3713-EE6E-4285-A9D4-24186269936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5"/>
          <p:cNvSpPr/>
          <p:nvPr/>
        </p:nvSpPr>
        <p:spPr>
          <a:xfrm>
            <a:off x="4751917" y="6267450"/>
            <a:ext cx="228600" cy="228600"/>
          </a:xfrm>
          <a:prstGeom prst="ellipse">
            <a:avLst/>
          </a:prstGeom>
          <a:noFill/>
          <a:ln w="38100">
            <a:solidFill>
              <a:srgbClr val="F8F8F8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椭圆 16"/>
          <p:cNvSpPr/>
          <p:nvPr/>
        </p:nvSpPr>
        <p:spPr>
          <a:xfrm>
            <a:off x="5560484" y="6267450"/>
            <a:ext cx="228600" cy="228600"/>
          </a:xfrm>
          <a:prstGeom prst="ellipse">
            <a:avLst/>
          </a:prstGeom>
          <a:noFill/>
          <a:ln w="38100">
            <a:solidFill>
              <a:srgbClr val="F8F8F8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椭圆 17"/>
          <p:cNvSpPr/>
          <p:nvPr/>
        </p:nvSpPr>
        <p:spPr>
          <a:xfrm>
            <a:off x="6371167" y="6267450"/>
            <a:ext cx="228600" cy="228600"/>
          </a:xfrm>
          <a:prstGeom prst="ellipse">
            <a:avLst/>
          </a:prstGeom>
          <a:noFill/>
          <a:ln w="38100">
            <a:solidFill>
              <a:srgbClr val="F8F8F8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椭圆 18"/>
          <p:cNvSpPr/>
          <p:nvPr/>
        </p:nvSpPr>
        <p:spPr>
          <a:xfrm>
            <a:off x="7179733" y="6267450"/>
            <a:ext cx="228600" cy="228600"/>
          </a:xfrm>
          <a:prstGeom prst="ellipse">
            <a:avLst/>
          </a:prstGeom>
          <a:noFill/>
          <a:ln w="38100">
            <a:solidFill>
              <a:srgbClr val="F8F8F8">
                <a:alpha val="4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04849" y="792518"/>
            <a:ext cx="8195311" cy="2384973"/>
          </a:xfrm>
        </p:spPr>
        <p:txBody>
          <a:bodyPr anchor="b"/>
          <a:lstStyle>
            <a:lvl1pPr algn="l">
              <a:defRPr sz="45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04849" y="3227878"/>
            <a:ext cx="8195311" cy="7862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71A44-EC5F-4B90-AAB1-081209B3A54C}" type="datetimeFigureOut">
              <a:rPr lang="zh-CN" altLang="en-US"/>
            </a:fld>
            <a:endParaRPr lang="zh-CN" altLang="en-US"/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15B84-F1FD-49EF-B7C3-89338194AE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29068"/>
            <a:ext cx="10515600" cy="557509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D57A-D5AA-4C6E-9C4A-01AE6690E6F4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0C6AA-9716-4B71-8F46-5229D28BA4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7"/>
          <p:cNvSpPr/>
          <p:nvPr/>
        </p:nvSpPr>
        <p:spPr>
          <a:xfrm>
            <a:off x="4751917" y="6267450"/>
            <a:ext cx="22860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5" name="椭圆 8"/>
          <p:cNvSpPr/>
          <p:nvPr/>
        </p:nvSpPr>
        <p:spPr>
          <a:xfrm>
            <a:off x="5560484" y="6267450"/>
            <a:ext cx="22860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6" name="椭圆 9"/>
          <p:cNvSpPr/>
          <p:nvPr/>
        </p:nvSpPr>
        <p:spPr>
          <a:xfrm>
            <a:off x="6371167" y="6267450"/>
            <a:ext cx="22860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" name="椭圆 10"/>
          <p:cNvSpPr/>
          <p:nvPr/>
        </p:nvSpPr>
        <p:spPr>
          <a:xfrm>
            <a:off x="7179733" y="6267450"/>
            <a:ext cx="22860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22121" y="1588771"/>
            <a:ext cx="9631680" cy="467868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0DB7C-E4BD-4B8A-A8E4-D7F96574E5B7}" type="datetimeFigureOut">
              <a:rPr lang="zh-CN" altLang="en-US"/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AB1B2-2F82-45C4-A86D-45C57D2ECC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7"/>
          <p:cNvSpPr/>
          <p:nvPr>
            <p:custDataLst>
              <p:tags r:id="rId2"/>
            </p:custDataLst>
          </p:nvPr>
        </p:nvSpPr>
        <p:spPr>
          <a:xfrm>
            <a:off x="1286933" y="1631950"/>
            <a:ext cx="912284" cy="6858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70364" y="2967547"/>
            <a:ext cx="8660493" cy="1601561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370364" y="1224530"/>
            <a:ext cx="8660493" cy="1500187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B5DF9-97F6-43F0-9091-FC453DCDE86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1A3F2-676A-48C8-94DC-5B5C6BEAF68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54480" y="1494141"/>
            <a:ext cx="9799320" cy="23276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54480" y="4085859"/>
            <a:ext cx="9799320" cy="23276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2D3BB-B11C-42FE-9306-71F1DB68511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FE3D9-39E8-4F81-A81A-86E1F4FF05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315404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139313"/>
            <a:ext cx="5157787" cy="41357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315404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139313"/>
            <a:ext cx="5183188" cy="413575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3CDC8-6E9B-4771-8B0E-5FB2DB33A72C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C21DE-0495-40DD-AECF-B9C07ADE065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16"/>
          <p:cNvSpPr/>
          <p:nvPr>
            <p:custDataLst>
              <p:tags r:id="rId2"/>
            </p:custDataLst>
          </p:nvPr>
        </p:nvSpPr>
        <p:spPr>
          <a:xfrm>
            <a:off x="2072217" y="1503363"/>
            <a:ext cx="4800600" cy="36004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椭圆 17"/>
          <p:cNvSpPr/>
          <p:nvPr>
            <p:custDataLst>
              <p:tags r:id="rId3"/>
            </p:custDataLst>
          </p:nvPr>
        </p:nvSpPr>
        <p:spPr>
          <a:xfrm>
            <a:off x="8646584" y="2095500"/>
            <a:ext cx="977900" cy="733425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椭圆 18"/>
          <p:cNvSpPr/>
          <p:nvPr>
            <p:custDataLst>
              <p:tags r:id="rId4"/>
            </p:custDataLst>
          </p:nvPr>
        </p:nvSpPr>
        <p:spPr>
          <a:xfrm>
            <a:off x="9599084" y="1566863"/>
            <a:ext cx="520700" cy="39370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椭圆 19"/>
          <p:cNvSpPr/>
          <p:nvPr>
            <p:custDataLst>
              <p:tags r:id="rId5"/>
            </p:custDataLst>
          </p:nvPr>
        </p:nvSpPr>
        <p:spPr>
          <a:xfrm>
            <a:off x="2982384" y="5027613"/>
            <a:ext cx="766233" cy="5762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椭圆 20"/>
          <p:cNvSpPr/>
          <p:nvPr>
            <p:custDataLst>
              <p:tags r:id="rId6"/>
            </p:custDataLst>
          </p:nvPr>
        </p:nvSpPr>
        <p:spPr>
          <a:xfrm>
            <a:off x="3621617" y="5734050"/>
            <a:ext cx="480483" cy="358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21"/>
          <p:cNvSpPr/>
          <p:nvPr>
            <p:custDataLst>
              <p:tags r:id="rId7"/>
            </p:custDataLst>
          </p:nvPr>
        </p:nvSpPr>
        <p:spPr>
          <a:xfrm>
            <a:off x="4506384" y="1503363"/>
            <a:ext cx="4800600" cy="360045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任意多边形 5"/>
          <p:cNvSpPr/>
          <p:nvPr/>
        </p:nvSpPr>
        <p:spPr>
          <a:xfrm>
            <a:off x="533400" y="476250"/>
            <a:ext cx="11068051" cy="5905500"/>
          </a:xfrm>
          <a:custGeom>
            <a:avLst/>
            <a:gdLst>
              <a:gd name="connsiteX0" fmla="*/ 3790950 w 11068050"/>
              <a:gd name="connsiteY0" fmla="*/ 5886450 h 5905500"/>
              <a:gd name="connsiteX1" fmla="*/ 0 w 11068050"/>
              <a:gd name="connsiteY1" fmla="*/ 5886450 h 5905500"/>
              <a:gd name="connsiteX2" fmla="*/ 0 w 11068050"/>
              <a:gd name="connsiteY2" fmla="*/ 0 h 5905500"/>
              <a:gd name="connsiteX3" fmla="*/ 11068050 w 11068050"/>
              <a:gd name="connsiteY3" fmla="*/ 0 h 5905500"/>
              <a:gd name="connsiteX4" fmla="*/ 11068050 w 11068050"/>
              <a:gd name="connsiteY4" fmla="*/ 5905500 h 5905500"/>
              <a:gd name="connsiteX5" fmla="*/ 7200900 w 11068050"/>
              <a:gd name="connsiteY5" fmla="*/ 5905500 h 590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8050" h="5905500">
                <a:moveTo>
                  <a:pt x="3790950" y="5886450"/>
                </a:moveTo>
                <a:lnTo>
                  <a:pt x="0" y="5886450"/>
                </a:lnTo>
                <a:lnTo>
                  <a:pt x="0" y="0"/>
                </a:lnTo>
                <a:lnTo>
                  <a:pt x="11068050" y="0"/>
                </a:lnTo>
                <a:lnTo>
                  <a:pt x="11068050" y="5905500"/>
                </a:lnTo>
                <a:lnTo>
                  <a:pt x="7200900" y="5905500"/>
                </a:lnTo>
              </a:path>
            </a:pathLst>
          </a:cu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0" name="椭圆 6"/>
          <p:cNvSpPr/>
          <p:nvPr/>
        </p:nvSpPr>
        <p:spPr>
          <a:xfrm>
            <a:off x="4751917" y="6267450"/>
            <a:ext cx="22860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1" name="椭圆 7"/>
          <p:cNvSpPr/>
          <p:nvPr/>
        </p:nvSpPr>
        <p:spPr>
          <a:xfrm>
            <a:off x="5560484" y="6267450"/>
            <a:ext cx="22860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2" name="椭圆 8"/>
          <p:cNvSpPr/>
          <p:nvPr/>
        </p:nvSpPr>
        <p:spPr>
          <a:xfrm>
            <a:off x="6371167" y="6267450"/>
            <a:ext cx="22860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3" name="椭圆 9"/>
          <p:cNvSpPr/>
          <p:nvPr/>
        </p:nvSpPr>
        <p:spPr>
          <a:xfrm>
            <a:off x="7179733" y="6267450"/>
            <a:ext cx="228600" cy="228600"/>
          </a:xfrm>
          <a:prstGeom prst="ellipse">
            <a:avLst/>
          </a:prstGeom>
          <a:noFill/>
          <a:ln w="38100">
            <a:solidFill>
              <a:srgbClr val="F8F8F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2181" y="2611216"/>
            <a:ext cx="6964680" cy="142081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0559-C327-459B-B495-D725D08CA8EA}" type="datetimeFigureOut">
              <a:rPr lang="zh-CN" altLang="en-US"/>
            </a:fld>
            <a:endParaRPr lang="zh-CN" altLang="en-US"/>
          </a:p>
        </p:txBody>
      </p:sp>
      <p:sp>
        <p:nvSpPr>
          <p:cNvPr id="1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14BAF-3DD3-4A0C-8AA4-AFAD48E363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E62D-9F6F-4771-B149-7287C770945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C1371-2F31-4569-A757-BE5BD8C977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711200"/>
            <a:ext cx="4262400" cy="1600200"/>
          </a:xfr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52523" y="733424"/>
            <a:ext cx="5971200" cy="54036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311400"/>
            <a:ext cx="42624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07569-53C3-4D22-AD5C-AD214171431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67822-8B68-4970-A99B-E2F22A94F3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52001" y="365126"/>
            <a:ext cx="17018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8596087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56710-BDF2-40F8-9A19-3F59E74CF5A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0D1FA-4F80-49A8-8885-9D34E51E082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233363"/>
            <a:ext cx="10515600" cy="841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292225"/>
            <a:ext cx="10515600" cy="4994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FDBBC67-D3F4-403E-8E72-AF6050234B8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135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13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AA55FF6-752A-4E73-88DC-B5C47467B28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171450" indent="-171450" algn="just" defTabSz="685800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just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image" Target="../media/image5.png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image" Target="../media/image4.png"/><Relationship Id="rId3" Type="http://schemas.openxmlformats.org/officeDocument/2006/relationships/tags" Target="../tags/tag11.xml"/><Relationship Id="rId2" Type="http://schemas.openxmlformats.org/officeDocument/2006/relationships/image" Target="../media/image3.png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32530" y="632460"/>
            <a:ext cx="5353050" cy="45440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79875" y="0"/>
            <a:ext cx="40932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/>
              <a:t>西咸新区建设工程规划条件核实公示牌</a:t>
            </a:r>
            <a:endParaRPr lang="zh-CN" altLang="en-US" sz="1800" b="1"/>
          </a:p>
        </p:txBody>
      </p:sp>
      <p:sp>
        <p:nvSpPr>
          <p:cNvPr id="6" name="文本框 5"/>
          <p:cNvSpPr txBox="1"/>
          <p:nvPr/>
        </p:nvSpPr>
        <p:spPr>
          <a:xfrm>
            <a:off x="9085580" y="44450"/>
            <a:ext cx="3142615" cy="62699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1200" b="1">
                <a:sym typeface="+mn-ea"/>
              </a:rPr>
              <a:t>工程概况</a:t>
            </a:r>
            <a:endParaRPr lang="zh-CN" altLang="en-US" sz="1200" b="1"/>
          </a:p>
          <a:p>
            <a:pPr>
              <a:lnSpc>
                <a:spcPct val="130000"/>
              </a:lnSpc>
            </a:pPr>
            <a:r>
              <a:rPr lang="en-US" sz="1200">
                <a:sym typeface="+mn-ea"/>
              </a:rPr>
              <a:t>       </a:t>
            </a:r>
            <a:endParaRPr lang="en-US" sz="12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sz="1200">
                <a:sym typeface="+mn-ea"/>
              </a:rPr>
              <a:t>       </a:t>
            </a:r>
            <a:r>
              <a:rPr sz="1200">
                <a:sym typeface="+mn-ea"/>
              </a:rPr>
              <a:t>项目位于宁泰路以东，征和七路以南，沣润东路以北，太安路以西。前期手续齐全，项目共建设12栋建筑，其中10栋住宅，2栋配套公建及地下车库</a:t>
            </a:r>
            <a:endParaRPr sz="1200"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ym typeface="+mn-ea"/>
              </a:rPr>
              <a:t>设计单位：</a:t>
            </a:r>
            <a:r>
              <a:rPr lang="zh-CN" altLang="en-US" sz="1200" dirty="0" smtClean="0">
                <a:latin typeface="宋体" panose="02010600030101010101" pitchFamily="2" charset="-122"/>
                <a:sym typeface="+mn-ea"/>
              </a:rPr>
              <a:t>洲宇设计集团股份有限公司</a:t>
            </a:r>
            <a:endParaRPr lang="zh-CN" altLang="en-US" sz="1200" dirty="0" smtClean="0">
              <a:latin typeface="宋体" panose="02010600030101010101" pitchFamily="2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200"/>
              <a:t>建设单位：</a:t>
            </a:r>
            <a:r>
              <a:rPr lang="zh-CN" altLang="en-US" sz="1200" dirty="0">
                <a:latin typeface="宋体" panose="02010600030101010101" pitchFamily="2" charset="-122"/>
                <a:sym typeface="+mn-ea"/>
              </a:rPr>
              <a:t>西安智晟达置业</a:t>
            </a:r>
            <a:r>
              <a:rPr lang="zh-CN" altLang="en-US" sz="1200" dirty="0" smtClean="0">
                <a:latin typeface="宋体" panose="02010600030101010101" pitchFamily="2" charset="-122"/>
                <a:sym typeface="+mn-ea"/>
              </a:rPr>
              <a:t>有限公司</a:t>
            </a:r>
            <a:endParaRPr lang="zh-CN" altLang="en-US" sz="1200" b="1"/>
          </a:p>
          <a:p>
            <a:pPr algn="ctr">
              <a:lnSpc>
                <a:spcPct val="130000"/>
              </a:lnSpc>
            </a:pPr>
            <a:endParaRPr lang="zh-CN" altLang="en-US" sz="1200" b="1"/>
          </a:p>
          <a:p>
            <a:pPr algn="ctr">
              <a:lnSpc>
                <a:spcPct val="130000"/>
              </a:lnSpc>
            </a:pPr>
            <a:r>
              <a:rPr lang="zh-CN" altLang="en-US" sz="1200" b="1"/>
              <a:t>公示说明</a:t>
            </a:r>
            <a:endParaRPr lang="zh-CN" altLang="en-US" sz="1200" b="1"/>
          </a:p>
          <a:p>
            <a:pPr algn="l">
              <a:lnSpc>
                <a:spcPct val="130000"/>
              </a:lnSpc>
            </a:pPr>
            <a:r>
              <a:rPr lang="en-US" altLang="zh-CN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endParaRPr lang="en-US" altLang="zh-CN" sz="12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sz="1200">
                <a:sym typeface="+mn-ea"/>
              </a:rPr>
              <a:t>       </a:t>
            </a:r>
            <a:r>
              <a:rPr sz="1200">
                <a:sym typeface="+mn-ea"/>
              </a:rPr>
              <a:t>本次申请规划条件核实范围：2#-3#楼、5#-10#楼、13集中配套楼，2#、3#、5#、6#楼裙房底商、住宅相应地下室，实测总建筑面积90366.248㎡，其中地上建筑面积84220.776㎡，地下建筑面积6145.472㎡，当前计容累进误差符合规范要求。</a:t>
            </a:r>
            <a:endParaRPr sz="1200"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zh-CN" altLang="en-US" sz="1200">
                <a:latin typeface="宋体" panose="02010600030101010101" pitchFamily="2" charset="-122"/>
                <a:cs typeface="宋体" panose="02010600030101010101" pitchFamily="2" charset="-122"/>
              </a:rPr>
              <a:t>其他情况如下：</a:t>
            </a:r>
            <a:endParaRPr lang="zh-CN" altLang="en-US"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1200"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sz="1200">
                <a:latin typeface="宋体" panose="0201060003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en-US" sz="1200">
                <a:latin typeface="宋体" panose="02010600030101010101" pitchFamily="2" charset="-122"/>
                <a:cs typeface="宋体" panose="02010600030101010101" pitchFamily="2" charset="-122"/>
              </a:rPr>
              <a:t>1#、11#住宅楼，12#社区服务楼、项目室外布置（含绿化，地面车位）、剩余地下车库（含地下车位）在后续进行规划条件核实。</a:t>
            </a:r>
            <a:endParaRPr lang="zh-CN" altLang="en-US"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1200"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1200">
                <a:latin typeface="宋体" panose="02010600030101010101" pitchFamily="2" charset="-122"/>
                <a:cs typeface="宋体" panose="02010600030101010101" pitchFamily="2" charset="-122"/>
              </a:rPr>
              <a:t>②项目室外布置调整（详见对比图），东南侧地库退用地界线距离实测为4.1m（符合规范退距要求）</a:t>
            </a:r>
            <a:r>
              <a:rPr lang="zh-CN" altLang="en-US" sz="120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200"/>
              <a:t>注：本公示仅供规划管理使用</a:t>
            </a:r>
            <a:endParaRPr lang="zh-CN" altLang="en-US" sz="1200"/>
          </a:p>
        </p:txBody>
      </p:sp>
      <p:sp>
        <p:nvSpPr>
          <p:cNvPr id="11" name="文本框 10"/>
          <p:cNvSpPr txBox="1"/>
          <p:nvPr/>
        </p:nvSpPr>
        <p:spPr>
          <a:xfrm>
            <a:off x="7464425" y="6500495"/>
            <a:ext cx="3191510" cy="351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000" b="1"/>
          </a:p>
        </p:txBody>
      </p:sp>
      <p:sp>
        <p:nvSpPr>
          <p:cNvPr id="33" name="文本框 32"/>
          <p:cNvSpPr txBox="1"/>
          <p:nvPr/>
        </p:nvSpPr>
        <p:spPr>
          <a:xfrm>
            <a:off x="407670" y="6330950"/>
            <a:ext cx="5141595" cy="540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 b="1"/>
              <a:t>咨询电话：</a:t>
            </a:r>
            <a:r>
              <a:rPr sz="1000" b="1"/>
              <a:t>西咸新区自然资源和规划局（沣东）工作部</a:t>
            </a:r>
            <a:r>
              <a:rPr lang="en-US" sz="1000" b="1"/>
              <a:t>  </a:t>
            </a:r>
            <a:r>
              <a:rPr sz="1000" b="1"/>
              <a:t>  029-89108001/ 029-84510430 </a:t>
            </a:r>
            <a:endParaRPr sz="1000" b="1"/>
          </a:p>
          <a:p>
            <a:r>
              <a:rPr sz="1000" b="1"/>
              <a:t>    </a:t>
            </a:r>
            <a:r>
              <a:rPr lang="en-US" sz="1000" b="1"/>
              <a:t>              </a:t>
            </a:r>
            <a:r>
              <a:rPr sz="1000" b="1"/>
              <a:t>沣东新城开发建设部</a:t>
            </a:r>
            <a:r>
              <a:rPr lang="en-US" sz="1000" b="1"/>
              <a:t>   </a:t>
            </a:r>
            <a:r>
              <a:rPr sz="1000" b="1"/>
              <a:t>029-84532021</a:t>
            </a:r>
            <a:endParaRPr sz="1000" b="1"/>
          </a:p>
          <a:p>
            <a:r>
              <a:rPr sz="1000" b="1"/>
              <a:t>通讯地址：沣东城市广场8号楼三层、5号楼1层</a:t>
            </a:r>
            <a:endParaRPr sz="1000" b="1"/>
          </a:p>
        </p:txBody>
      </p:sp>
      <p:sp>
        <p:nvSpPr>
          <p:cNvPr id="7" name="文本框 6"/>
          <p:cNvSpPr txBox="1"/>
          <p:nvPr/>
        </p:nvSpPr>
        <p:spPr>
          <a:xfrm>
            <a:off x="-24765" y="2021523"/>
            <a:ext cx="443230" cy="20300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sz="1400" b="1"/>
              <a:t>中南上悦城四期项目</a:t>
            </a:r>
            <a:endParaRPr sz="1400" b="1"/>
          </a:p>
        </p:txBody>
      </p:sp>
      <p:sp>
        <p:nvSpPr>
          <p:cNvPr id="60" name="文本框 59"/>
          <p:cNvSpPr txBox="1"/>
          <p:nvPr/>
        </p:nvSpPr>
        <p:spPr>
          <a:xfrm>
            <a:off x="8800465" y="6344285"/>
            <a:ext cx="3391535" cy="5270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公示日期：</a:t>
            </a:r>
            <a:r>
              <a:rPr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2024年</a:t>
            </a:r>
            <a:r>
              <a:rPr 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5</a:t>
            </a:r>
            <a:r>
              <a:rPr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23</a:t>
            </a:r>
            <a:r>
              <a:rPr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日－2024年5月</a:t>
            </a:r>
            <a:r>
              <a:rPr lang="en-US"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31</a:t>
            </a:r>
            <a:r>
              <a:rPr sz="1000" b="1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日（7个工作日）</a:t>
            </a:r>
            <a:endParaRPr sz="1000" b="1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1000" b="1">
                <a:sym typeface="+mn-ea"/>
              </a:rPr>
              <a:t>公示要求：1、公示牌应置于主要路段显眼位置；</a:t>
            </a:r>
            <a:endParaRPr lang="zh-CN" altLang="en-US" sz="1000" b="1"/>
          </a:p>
          <a:p>
            <a:r>
              <a:rPr lang="en-US" altLang="zh-CN" sz="1000" b="1">
                <a:sym typeface="+mn-ea"/>
              </a:rPr>
              <a:t>                  </a:t>
            </a:r>
            <a:r>
              <a:rPr lang="zh-CN" altLang="en-US" sz="1000" b="1">
                <a:sym typeface="+mn-ea"/>
              </a:rPr>
              <a:t>2、公示牌公示期间不得随意撤销、涂改。</a:t>
            </a:r>
            <a:endParaRPr lang="zh-CN" altLang="en-US" sz="1000" b="1"/>
          </a:p>
          <a:p>
            <a:endParaRPr lang="zh-CN" altLang="en-US" sz="10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7825" y="619760"/>
            <a:ext cx="3241040" cy="45567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83615" y="356870"/>
            <a:ext cx="19208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本次验收范围（绿色区域）</a:t>
            </a:r>
            <a:endParaRPr lang="zh-CN" altLang="en-US" sz="1200"/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5648325" y="356870"/>
            <a:ext cx="13036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室外布置对比图</a:t>
            </a:r>
            <a:endParaRPr lang="zh-CN" altLang="en-US" sz="1200"/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79821" t="85025" b="7925"/>
          <a:stretch>
            <a:fillRect/>
          </a:stretch>
        </p:blipFill>
        <p:spPr>
          <a:xfrm>
            <a:off x="6931025" y="5198110"/>
            <a:ext cx="2029460" cy="10502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rcRect l="36044" t="80352" b="2257"/>
          <a:stretch>
            <a:fillRect/>
          </a:stretch>
        </p:blipFill>
        <p:spPr>
          <a:xfrm>
            <a:off x="3719830" y="5176520"/>
            <a:ext cx="2851785" cy="1090930"/>
          </a:xfrm>
          <a:prstGeom prst="rect">
            <a:avLst/>
          </a:prstGeom>
        </p:spPr>
      </p:pic>
      <p:cxnSp>
        <p:nvCxnSpPr>
          <p:cNvPr id="16" name="直接箭头连接符 15"/>
          <p:cNvCxnSpPr>
            <a:stCxn id="17" idx="3"/>
          </p:cNvCxnSpPr>
          <p:nvPr>
            <p:custDataLst>
              <p:tags r:id="rId9"/>
            </p:custDataLst>
          </p:nvPr>
        </p:nvCxnSpPr>
        <p:spPr>
          <a:xfrm>
            <a:off x="6290945" y="5706745"/>
            <a:ext cx="668655" cy="2667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10"/>
            </p:custDataLst>
          </p:nvPr>
        </p:nvSpPr>
        <p:spPr>
          <a:xfrm>
            <a:off x="6023610" y="5520055"/>
            <a:ext cx="267335" cy="37274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07670" y="5445125"/>
            <a:ext cx="32543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②项目室外布置调整（详见对比图），东南侧地库退用地界线距离实测为4.1m（符合规范退距要求）。</a:t>
            </a:r>
            <a:endParaRPr lang="zh-CN" altLang="en-US" sz="120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tags/tag1.xml><?xml version="1.0" encoding="utf-8"?>
<p:tagLst xmlns:p="http://schemas.openxmlformats.org/presentationml/2006/main">
  <p:tag name="MH" val="20151210172630"/>
  <p:tag name="MH_LIBRARY" val="GRAPHIC"/>
  <p:tag name="MH_ORDER" val="Chevron 47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60"/>
  <p:tag name="KSO_WM_SPECIAL_SOURCE" val="bdnull"/>
</p:tagLst>
</file>

<file path=ppt/tags/tag18.xml><?xml version="1.0" encoding="utf-8"?>
<p:tagLst xmlns:p="http://schemas.openxmlformats.org/presentationml/2006/main">
  <p:tag name="COMMONDATA" val="eyJoZGlkIjoiZGUzNzg3YWVhZDU1ZjMwMDQzNGYwYTEzMDNhMmNkZDMifQ=="/>
  <p:tag name="KSO_WPP_MARK_KEY" val="acc68c3d-c6bb-4cb7-9a87-c5ff8f9bff2c"/>
</p:tagLst>
</file>

<file path=ppt/tags/tag2.xml><?xml version="1.0" encoding="utf-8"?>
<p:tagLst xmlns:p="http://schemas.openxmlformats.org/presentationml/2006/main">
  <p:tag name="MH" val="20151210174046"/>
  <p:tag name="MH_LIBRARY" val="GRAPHIC"/>
  <p:tag name="MH_ORDER" val="Oval 2"/>
</p:tagLst>
</file>

<file path=ppt/tags/tag3.xml><?xml version="1.0" encoding="utf-8"?>
<p:tagLst xmlns:p="http://schemas.openxmlformats.org/presentationml/2006/main">
  <p:tag name="MH" val="20151210174046"/>
  <p:tag name="MH_LIBRARY" val="GRAPHIC"/>
  <p:tag name="MH_ORDER" val="Oval 4"/>
</p:tagLst>
</file>

<file path=ppt/tags/tag4.xml><?xml version="1.0" encoding="utf-8"?>
<p:tagLst xmlns:p="http://schemas.openxmlformats.org/presentationml/2006/main">
  <p:tag name="MH" val="20151210174046"/>
  <p:tag name="MH_LIBRARY" val="GRAPHIC"/>
  <p:tag name="MH_ORDER" val="Oval 5"/>
</p:tagLst>
</file>

<file path=ppt/tags/tag5.xml><?xml version="1.0" encoding="utf-8"?>
<p:tagLst xmlns:p="http://schemas.openxmlformats.org/presentationml/2006/main">
  <p:tag name="MH" val="20151210174046"/>
  <p:tag name="MH_LIBRARY" val="GRAPHIC"/>
  <p:tag name="MH_ORDER" val="Oval 6"/>
</p:tagLst>
</file>

<file path=ppt/tags/tag6.xml><?xml version="1.0" encoding="utf-8"?>
<p:tagLst xmlns:p="http://schemas.openxmlformats.org/presentationml/2006/main">
  <p:tag name="MH" val="20151210174046"/>
  <p:tag name="MH_LIBRARY" val="GRAPHIC"/>
  <p:tag name="MH_ORDER" val="Oval 7"/>
</p:tagLst>
</file>

<file path=ppt/tags/tag7.xml><?xml version="1.0" encoding="utf-8"?>
<p:tagLst xmlns:p="http://schemas.openxmlformats.org/presentationml/2006/main">
  <p:tag name="MH" val="20151210174046"/>
  <p:tag name="MH_LIBRARY" val="GRAPHIC"/>
  <p:tag name="MH_ORDER" val="Oval 3"/>
</p:tagLst>
</file>

<file path=ppt/tags/tag8.xml><?xml version="1.0" encoding="utf-8"?>
<p:tagLst xmlns:p="http://schemas.openxmlformats.org/presentationml/2006/main">
  <p:tag name="KSO_WM_TAG_VERSION" val="1.0"/>
  <p:tag name="KSO_WM_TEMPLATE_CATEGORY" val="custom"/>
  <p:tag name="KSO_WM_TEMPLATE_INDEX" val="260"/>
</p:tagLst>
</file>

<file path=ppt/tags/tag9.xml><?xml version="1.0" encoding="utf-8"?>
<p:tagLst xmlns:p="http://schemas.openxmlformats.org/presentationml/2006/main">
  <p:tag name="KSO_WM_TAG_VERSION" val="1.0"/>
  <p:tag name="KSO_WM_TEMPLATE_CATEGORY" val="custom"/>
  <p:tag name="KSO_WM_TEMPLATE_INDEX" val="260"/>
</p:tagLst>
</file>

<file path=ppt/theme/theme1.xml><?xml version="1.0" encoding="utf-8"?>
<a:theme xmlns:a="http://schemas.openxmlformats.org/drawingml/2006/main" name="2_Office 主题">
  <a:themeElements>
    <a:clrScheme name="自定义 2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BC032"/>
      </a:accent1>
      <a:accent2>
        <a:srgbClr val="FFC000"/>
      </a:accent2>
      <a:accent3>
        <a:srgbClr val="00B0F0"/>
      </a:accent3>
      <a:accent4>
        <a:srgbClr val="CDA59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64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702</Words>
  <Application>WPS 演示</Application>
  <PresentationFormat>全屏显示(4:3)</PresentationFormat>
  <Paragraphs>33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黑体</vt:lpstr>
      <vt:lpstr>微软雅黑</vt:lpstr>
      <vt:lpstr>Arial Unicode MS</vt:lpstr>
      <vt:lpstr>Calibri</vt:lpstr>
      <vt:lpstr>2_Office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审批联席会 （议题）</dc:title>
  <dc:creator>娃娃呱</dc:creator>
  <cp:lastModifiedBy> </cp:lastModifiedBy>
  <cp:revision>318</cp:revision>
  <dcterms:created xsi:type="dcterms:W3CDTF">2018-10-30T01:26:00Z</dcterms:created>
  <dcterms:modified xsi:type="dcterms:W3CDTF">2024-05-23T01:36:38Z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KSORubyTemplateID">
    <vt:lpwstr>2</vt:lpwstr>
  </property>
  <property fmtid="{D5CDD505-2E9C-101B-9397-08002B2CF9AE}" pid="4" name="ICV">
    <vt:lpwstr>CD9BA5A6187F4346AF05A561D249BE23_13</vt:lpwstr>
  </property>
</Properties>
</file>