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handoutMasterIdLst>
    <p:handoutMasterId r:id="rId7"/>
  </p:handoutMasterIdLst>
  <p:sldIdLst>
    <p:sldId id="256" r:id="rId4"/>
    <p:sldId id="258" r:id="rId5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gs" Target="tags/tag163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3">
            <a:lumMod val="20000"/>
            <a:lumOff val="80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image" Target="../media/image2.jpeg"/><Relationship Id="rId6" Type="http://schemas.openxmlformats.org/officeDocument/2006/relationships/tags" Target="../tags/tag129.xml"/><Relationship Id="rId5" Type="http://schemas.openxmlformats.org/officeDocument/2006/relationships/image" Target="../media/image1.jpeg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4" Type="http://schemas.openxmlformats.org/officeDocument/2006/relationships/slideLayout" Target="../slideLayouts/slideLayout1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tags" Target="../tags/tag126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tags" Target="../tags/tag139.xml"/><Relationship Id="rId16" Type="http://schemas.openxmlformats.org/officeDocument/2006/relationships/tags" Target="../tags/tag138.xml"/><Relationship Id="rId15" Type="http://schemas.openxmlformats.org/officeDocument/2006/relationships/tags" Target="../tags/tag137.xml"/><Relationship Id="rId14" Type="http://schemas.openxmlformats.org/officeDocument/2006/relationships/tags" Target="../tags/tag136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tags" Target="../tags/tag12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image" Target="../media/image5.png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6" Type="http://schemas.openxmlformats.org/officeDocument/2006/relationships/slideLayout" Target="../slideLayouts/slideLayout2.xml"/><Relationship Id="rId25" Type="http://schemas.openxmlformats.org/officeDocument/2006/relationships/themeOverride" Target="../theme/themeOverride1.xml"/><Relationship Id="rId24" Type="http://schemas.openxmlformats.org/officeDocument/2006/relationships/tags" Target="../tags/tag162.xml"/><Relationship Id="rId23" Type="http://schemas.openxmlformats.org/officeDocument/2006/relationships/tags" Target="../tags/tag161.xml"/><Relationship Id="rId22" Type="http://schemas.openxmlformats.org/officeDocument/2006/relationships/tags" Target="../tags/tag160.xml"/><Relationship Id="rId21" Type="http://schemas.openxmlformats.org/officeDocument/2006/relationships/image" Target="../media/image9.png"/><Relationship Id="rId20" Type="http://schemas.openxmlformats.org/officeDocument/2006/relationships/tags" Target="../tags/tag159.xml"/><Relationship Id="rId2" Type="http://schemas.openxmlformats.org/officeDocument/2006/relationships/tags" Target="../tags/tag145.xml"/><Relationship Id="rId19" Type="http://schemas.openxmlformats.org/officeDocument/2006/relationships/tags" Target="../tags/tag158.xml"/><Relationship Id="rId18" Type="http://schemas.openxmlformats.org/officeDocument/2006/relationships/image" Target="../media/image8.png"/><Relationship Id="rId17" Type="http://schemas.openxmlformats.org/officeDocument/2006/relationships/tags" Target="../tags/tag157.xml"/><Relationship Id="rId16" Type="http://schemas.openxmlformats.org/officeDocument/2006/relationships/tags" Target="../tags/tag156.xml"/><Relationship Id="rId15" Type="http://schemas.openxmlformats.org/officeDocument/2006/relationships/tags" Target="../tags/tag155.xml"/><Relationship Id="rId14" Type="http://schemas.openxmlformats.org/officeDocument/2006/relationships/image" Target="../media/image7.png"/><Relationship Id="rId13" Type="http://schemas.openxmlformats.org/officeDocument/2006/relationships/tags" Target="../tags/tag154.xml"/><Relationship Id="rId12" Type="http://schemas.openxmlformats.org/officeDocument/2006/relationships/tags" Target="../tags/tag153.xml"/><Relationship Id="rId11" Type="http://schemas.openxmlformats.org/officeDocument/2006/relationships/image" Target="../media/image6.png"/><Relationship Id="rId10" Type="http://schemas.openxmlformats.org/officeDocument/2006/relationships/tags" Target="../tags/tag152.xml"/><Relationship Id="rId1" Type="http://schemas.openxmlformats.org/officeDocument/2006/relationships/tags" Target="../tags/tag1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>
            <p:custDataLst>
              <p:tags r:id="rId1"/>
            </p:custDataLst>
          </p:nvPr>
        </p:nvSpPr>
        <p:spPr>
          <a:xfrm>
            <a:off x="5883275" y="3348355"/>
            <a:ext cx="1203960" cy="254000"/>
          </a:xfrm>
          <a:prstGeom prst="rect">
            <a:avLst/>
          </a:prstGeom>
          <a:solidFill>
            <a:schemeClr val="accent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>
            <p:custDataLst>
              <p:tags r:id="rId2"/>
            </p:custDataLst>
          </p:nvPr>
        </p:nvSpPr>
        <p:spPr>
          <a:xfrm>
            <a:off x="9459595" y="5640070"/>
            <a:ext cx="1439545" cy="254000"/>
          </a:xfrm>
          <a:prstGeom prst="rect">
            <a:avLst/>
          </a:prstGeom>
          <a:solidFill>
            <a:schemeClr val="accent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6347460" y="6553200"/>
            <a:ext cx="747395" cy="254000"/>
          </a:xfrm>
          <a:prstGeom prst="rect">
            <a:avLst/>
          </a:prstGeom>
          <a:solidFill>
            <a:schemeClr val="accent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183765" y="3978910"/>
            <a:ext cx="1000125" cy="254000"/>
          </a:xfrm>
          <a:prstGeom prst="rect">
            <a:avLst/>
          </a:prstGeom>
          <a:solidFill>
            <a:schemeClr val="accent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G:/2024李环宇/西安热电厂项目/建筑/效果图/6.24修改后效果图/微信图片_20240624085129.jpg微信图片_202406240851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29860" y="3742055"/>
            <a:ext cx="3025140" cy="1315720"/>
          </a:xfrm>
          <a:prstGeom prst="rect">
            <a:avLst/>
          </a:prstGeom>
        </p:spPr>
      </p:pic>
      <p:pic>
        <p:nvPicPr>
          <p:cNvPr id="7" name="图片 6" descr="G:/2024李环宇/西安热电厂项目/建筑/效果图/微信图片_20240521130958.jpg微信图片_2024052113095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/>
          <a:srcRect l="5" r="5"/>
          <a:stretch>
            <a:fillRect/>
          </a:stretch>
        </p:blipFill>
        <p:spPr>
          <a:xfrm>
            <a:off x="5230495" y="5092065"/>
            <a:ext cx="3025140" cy="140398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79375" y="1250315"/>
            <a:ext cx="504190" cy="4952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2000" b="1">
                <a:latin typeface="+mj-ea"/>
                <a:ea typeface="+mj-ea"/>
              </a:rPr>
              <a:t>煤电机组关停热力替代民生保障项目</a:t>
            </a:r>
            <a:endParaRPr lang="zh-CN" altLang="en-US" sz="2000" b="1"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2126615" y="3935095"/>
            <a:ext cx="111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</a:rPr>
              <a:t>总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</a:rPr>
              <a:t>平面图</a:t>
            </a:r>
            <a:endParaRPr lang="zh-CN" altLang="en-US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graphicFrame>
        <p:nvGraphicFramePr>
          <p:cNvPr id="15" name="表格 14"/>
          <p:cNvGraphicFramePr/>
          <p:nvPr>
            <p:custDataLst>
              <p:tags r:id="rId10"/>
            </p:custDataLst>
          </p:nvPr>
        </p:nvGraphicFramePr>
        <p:xfrm>
          <a:off x="8331200" y="1050290"/>
          <a:ext cx="3661410" cy="4020820"/>
        </p:xfrm>
        <a:graphic>
          <a:graphicData uri="http://schemas.openxmlformats.org/drawingml/2006/table">
            <a:tbl>
              <a:tblPr/>
              <a:tblGrid>
                <a:gridCol w="269240"/>
                <a:gridCol w="215900"/>
                <a:gridCol w="187960"/>
                <a:gridCol w="1043940"/>
                <a:gridCol w="653415"/>
                <a:gridCol w="233680"/>
                <a:gridCol w="1057275"/>
              </a:tblGrid>
              <a:tr h="231775">
                <a:tc gridSpan="7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经济技术指标表</a:t>
                      </a:r>
                      <a:endParaRPr lang="zh-CN" altLang="en-US" sz="1000" b="1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4625">
                <a:tc gridSpan="4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数量</a:t>
                      </a:r>
                      <a:endParaRPr lang="zh-CN" altLang="en-US" sz="700" b="1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</a:t>
                      </a:r>
                      <a:endParaRPr lang="zh-CN" altLang="en-US" sz="700" b="1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备注</a:t>
                      </a:r>
                      <a:endParaRPr lang="zh-CN" altLang="en-US" sz="700" b="1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gridSpan="4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总用地面积</a:t>
                      </a:r>
                      <a:endParaRPr lang="zh-CN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1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27782.974</a:t>
                      </a:r>
                      <a:endParaRPr lang="en-US" sz="700" b="1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5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㎡</a:t>
                      </a:r>
                      <a:endParaRPr lang="zh-CN" sz="700" b="1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合计41.674亩</a:t>
                      </a:r>
                      <a:endParaRPr lang="zh-CN" sz="700" b="1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其中</a:t>
                      </a:r>
                      <a:endParaRPr lang="zh-CN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代征路面积</a:t>
                      </a:r>
                      <a:endParaRPr lang="zh-CN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2251.580</a:t>
                      </a:r>
                      <a:endParaRPr lang="en-US" altLang="en-US" sz="7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合计3.</a:t>
                      </a:r>
                      <a:r>
                        <a:rPr lang="en-US" altLang="zh-CN" sz="700" b="1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377</a:t>
                      </a:r>
                      <a:r>
                        <a:rPr lang="zh-CN" sz="700" b="1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亩</a:t>
                      </a:r>
                      <a:endParaRPr lang="zh-CN" altLang="en-US" sz="700" b="1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净用地面积</a:t>
                      </a:r>
                      <a:endParaRPr lang="zh-CN" altLang="en-US" sz="700" b="1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25531.394</a:t>
                      </a:r>
                      <a:endParaRPr lang="en-US" altLang="en-US" sz="7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合计38.</a:t>
                      </a:r>
                      <a:r>
                        <a:rPr lang="en-US" altLang="zh-CN" sz="700" b="1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297</a:t>
                      </a:r>
                      <a:r>
                        <a:rPr lang="zh-CN" sz="700" b="1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亩</a:t>
                      </a:r>
                      <a:endParaRPr lang="zh-CN" altLang="en-US" sz="700" b="1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 gridSpan="4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总建筑面积</a:t>
                      </a:r>
                      <a:endParaRPr lang="zh-CN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7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13702.68</a:t>
                      </a:r>
                      <a:endParaRPr lang="en-US" altLang="en-US" sz="7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700" b="1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26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（一）</a:t>
                      </a:r>
                      <a:endParaRPr lang="zh-CN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700" b="1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地上建筑面积</a:t>
                      </a:r>
                      <a:endParaRPr lang="zh-CN" altLang="en-US" sz="700" b="1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7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13569.43</a:t>
                      </a:r>
                      <a:endParaRPr lang="en-US" altLang="en-US" sz="7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700" b="1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 rowSpan="6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其中</a:t>
                      </a:r>
                      <a:endParaRPr lang="zh-CN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新建建筑面积</a:t>
                      </a:r>
                      <a:endParaRPr lang="zh-CN" altLang="en-US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7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2707.77</a:t>
                      </a:r>
                      <a:endParaRPr lang="en-US" altLang="en-US" sz="7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 v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700" b="1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已建建筑面积</a:t>
                      </a:r>
                      <a:endParaRPr lang="zh-CN" altLang="en-US" sz="700" b="1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7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10861.66</a:t>
                      </a:r>
                      <a:endParaRPr lang="en-US" altLang="en-US" sz="7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 v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600" b="1" spc="60">
                          <a:solidFill>
                            <a:srgbClr val="000000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sym typeface="+mn-ea"/>
                        </a:rPr>
                        <a:t>其中</a:t>
                      </a:r>
                      <a:endParaRPr lang="zh-CN" altLang="en-US" sz="600" b="1" spc="60">
                        <a:solidFill>
                          <a:srgbClr val="000000"/>
                        </a:solidFill>
                        <a:latin typeface="华文楷体" panose="02010600040101010101" charset="-122"/>
                        <a:ea typeface="华文楷体" panose="02010600040101010101" charset="-122"/>
                        <a:sym typeface="+mn-ea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700" b="1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现状建筑面积</a:t>
                      </a:r>
                      <a:endParaRPr lang="zh-CN" altLang="en-US" sz="700" b="1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7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4837.17</a:t>
                      </a:r>
                      <a:endParaRPr lang="en-US" altLang="en-US" sz="7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 v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700" b="1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改造建筑面积</a:t>
                      </a:r>
                      <a:endParaRPr lang="zh-CN" altLang="en-US" sz="700" b="1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7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6024.49</a:t>
                      </a:r>
                      <a:endParaRPr lang="en-US" altLang="en-US" sz="7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v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600" b="1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其中</a:t>
                      </a:r>
                      <a:endParaRPr lang="zh-CN" altLang="en-US" sz="600" b="1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700" b="1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生产用房建筑面积</a:t>
                      </a:r>
                      <a:endParaRPr lang="zh-CN" altLang="en-US" sz="700" b="1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7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4595.57</a:t>
                      </a:r>
                      <a:endParaRPr lang="en-US" altLang="en-US" sz="7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华文楷体" panose="02010600040101010101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v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700" b="1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地热能源站建筑面积</a:t>
                      </a:r>
                      <a:endParaRPr lang="zh-CN" altLang="en-US" sz="700" b="1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7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1428.92</a:t>
                      </a:r>
                      <a:endParaRPr lang="en-US" altLang="en-US" sz="7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（二）</a:t>
                      </a:r>
                      <a:endParaRPr lang="zh-CN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700" b="1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地下建筑面积</a:t>
                      </a:r>
                      <a:endParaRPr lang="zh-CN" altLang="en-US" sz="700" b="1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7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133.25</a:t>
                      </a:r>
                      <a:endParaRPr lang="en-US" altLang="en-US" sz="7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其中</a:t>
                      </a:r>
                      <a:endParaRPr lang="zh-CN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700" b="1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新建建筑面积</a:t>
                      </a:r>
                      <a:endParaRPr lang="zh-CN" altLang="en-US" sz="700" b="1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7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0</a:t>
                      </a:r>
                      <a:endParaRPr lang="en-US" altLang="en-US" sz="7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 v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700" b="1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已建建筑面积</a:t>
                      </a:r>
                      <a:endParaRPr lang="zh-CN" altLang="en-US" sz="700" b="1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7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133.25</a:t>
                      </a:r>
                      <a:endParaRPr lang="en-US" altLang="en-US" sz="7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265">
                <a:tc gridSpan="4">
                  <a:txBody>
                    <a:bodyPr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kern="1200" spc="6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计容建筑面积</a:t>
                      </a:r>
                      <a:endParaRPr lang="zh-CN" sz="700" b="1" kern="1200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7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14501.79</a:t>
                      </a:r>
                      <a:endParaRPr lang="en-US" altLang="en-US" sz="7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华文楷体" panose="02010600040101010101" charset="-122"/>
                        </a:rPr>
                        <a:t>含已建建筑物及新建建筑物，详见构筑物一览表</a:t>
                      </a:r>
                      <a:endParaRPr lang="zh-CN" altLang="en-US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华文楷体" panose="02010600040101010101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 gridSpan="4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容积率</a:t>
                      </a:r>
                      <a:endParaRPr lang="zh-CN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0.57</a:t>
                      </a:r>
                      <a:endParaRPr lang="en-US" altLang="en-US" sz="7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700" b="1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700" b="1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 gridSpan="4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建构筑物占地面积</a:t>
                      </a:r>
                      <a:endParaRPr lang="zh-CN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7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9283.73</a:t>
                      </a:r>
                      <a:endParaRPr lang="en-US" altLang="en-US" sz="7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㎡</a:t>
                      </a:r>
                      <a:endParaRPr lang="zh-CN" altLang="en-US" sz="700" b="1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 gridSpan="4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建筑密度</a:t>
                      </a:r>
                      <a:endParaRPr lang="zh-CN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7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36.36</a:t>
                      </a:r>
                      <a:endParaRPr lang="en-US" altLang="en-US" sz="7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+mn-ea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700" b="1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%</a:t>
                      </a:r>
                      <a:endParaRPr lang="en-US" altLang="en-US" sz="700" b="1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335">
                <a:tc gridSpan="4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绿地面积</a:t>
                      </a:r>
                      <a:endParaRPr lang="zh-CN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7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7956.48</a:t>
                      </a:r>
                      <a:endParaRPr lang="en-US" altLang="en-US" sz="7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㎡</a:t>
                      </a:r>
                      <a:endParaRPr lang="zh-CN" altLang="en-US" sz="700" b="1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335">
                <a:tc gridSpan="4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绿地率</a:t>
                      </a:r>
                      <a:endParaRPr lang="zh-CN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7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31.16</a:t>
                      </a:r>
                      <a:endParaRPr lang="en-US" altLang="en-US" sz="7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700" b="1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%</a:t>
                      </a:r>
                      <a:endParaRPr lang="en-US" altLang="en-US" sz="700" b="1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660">
                <a:tc gridSpan="4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机动车停车位</a:t>
                      </a:r>
                      <a:endParaRPr lang="zh-CN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7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14</a:t>
                      </a:r>
                      <a:endParaRPr lang="en-US" altLang="en-US" sz="7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700" b="1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个</a:t>
                      </a:r>
                      <a:endParaRPr lang="zh-CN" altLang="en-US" sz="700" b="1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700" b="1" spc="6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停车位由热力公司厂区统一管理</a:t>
                      </a:r>
                      <a:endParaRPr lang="zh-CN" altLang="en-US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660">
                <a:tc gridSpan="4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700" b="1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非机动车停车位</a:t>
                      </a:r>
                      <a:endParaRPr lang="zh-CN" altLang="en-US" sz="700" b="1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7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22</a:t>
                      </a:r>
                      <a:endParaRPr lang="en-US" altLang="en-US" sz="7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700" b="1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个</a:t>
                      </a:r>
                      <a:endParaRPr lang="zh-CN" altLang="en-US" sz="700" b="1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660">
                <a:tc gridSpan="4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700" b="1" spc="6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拆除建筑面积</a:t>
                      </a:r>
                      <a:endParaRPr lang="zh-CN" altLang="en-US" sz="700" b="1" spc="6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7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2667.38</a:t>
                      </a:r>
                      <a:endParaRPr lang="en-US" altLang="en-US" sz="7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㎡</a:t>
                      </a:r>
                      <a:endParaRPr lang="zh-CN" altLang="en-US" sz="700" b="1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700" b="1" spc="6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5809615" y="3291205"/>
            <a:ext cx="1358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</a:rPr>
              <a:t>功能分区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</a:rPr>
              <a:t>图</a:t>
            </a:r>
            <a:endParaRPr lang="zh-CN" altLang="en-US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6237605" y="6496050"/>
            <a:ext cx="967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</a:rPr>
              <a:t>效果图</a:t>
            </a:r>
            <a:endParaRPr lang="zh-CN" altLang="en-US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9359900" y="5582920"/>
            <a:ext cx="1639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</a:rPr>
              <a:t>经济技术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</a:rPr>
              <a:t>指标</a:t>
            </a:r>
            <a:endParaRPr lang="zh-CN" altLang="en-US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4"/>
            </p:custDataLst>
          </p:nvPr>
        </p:nvSpPr>
        <p:spPr>
          <a:xfrm>
            <a:off x="700405" y="4303395"/>
            <a:ext cx="4699635" cy="1362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 fontAlgn="auto">
              <a:lnSpc>
                <a:spcPts val="3000"/>
              </a:lnSpc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uFillTx/>
                <a:latin typeface="等线" panose="02010600030101010101" charset="-122"/>
                <a:ea typeface="等线" panose="02010600030101010101" charset="-122"/>
              </a:rPr>
              <a:t>工程概况</a:t>
            </a:r>
            <a:endParaRPr lang="zh-CN" altLang="en-US" sz="1400" b="1">
              <a:solidFill>
                <a:schemeClr val="tx1"/>
              </a:solidFill>
              <a:uFillTx/>
              <a:latin typeface="等线" panose="02010600030101010101" charset="-122"/>
              <a:ea typeface="等线" panose="02010600030101010101" charset="-122"/>
            </a:endParaRPr>
          </a:p>
          <a:p>
            <a:pPr indent="0" algn="l" fontAlgn="auto">
              <a:lnSpc>
                <a:spcPts val="3000"/>
              </a:lnSpc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uFillTx/>
                <a:latin typeface="等线" panose="02010600030101010101" charset="-122"/>
                <a:ea typeface="等线" panose="02010600030101010101" charset="-122"/>
              </a:rPr>
              <a:t>建设单位：西安热电有限责任公司</a:t>
            </a:r>
            <a:endParaRPr lang="zh-CN" altLang="en-US" sz="1400" b="1">
              <a:solidFill>
                <a:schemeClr val="tx1"/>
              </a:solidFill>
              <a:uFillTx/>
              <a:latin typeface="等线" panose="02010600030101010101" charset="-122"/>
              <a:ea typeface="等线" panose="02010600030101010101" charset="-122"/>
            </a:endParaRPr>
          </a:p>
          <a:p>
            <a:pPr indent="0" algn="l" fontAlgn="auto">
              <a:lnSpc>
                <a:spcPts val="3000"/>
              </a:lnSpc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uFillTx/>
                <a:latin typeface="等线" panose="02010600030101010101" charset="-122"/>
                <a:ea typeface="等线" panose="02010600030101010101" charset="-122"/>
              </a:rPr>
              <a:t>设计单位：</a:t>
            </a:r>
            <a:r>
              <a:rPr lang="zh-CN" altLang="en-US" sz="1400" b="1">
                <a:solidFill>
                  <a:schemeClr val="tx1"/>
                </a:solidFill>
                <a:uFillTx/>
                <a:latin typeface="等线" panose="02010600030101010101" charset="-122"/>
                <a:ea typeface="等线" panose="02010600030101010101" charset="-122"/>
                <a:sym typeface="+mn-ea"/>
              </a:rPr>
              <a:t>陕西建工第一建设集团有限公司设计研究院</a:t>
            </a:r>
            <a:endParaRPr lang="zh-CN" altLang="en-US" sz="1400" b="1">
              <a:solidFill>
                <a:schemeClr val="tx1"/>
              </a:solidFill>
              <a:uFillTx/>
              <a:latin typeface="等线" panose="02010600030101010101" charset="-122"/>
              <a:ea typeface="等线" panose="02010600030101010101" charset="-122"/>
              <a:sym typeface="+mn-ea"/>
            </a:endParaRPr>
          </a:p>
          <a:p>
            <a:pPr indent="0" algn="l" fontAlgn="auto">
              <a:lnSpc>
                <a:spcPts val="3000"/>
              </a:lnSpc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uFillTx/>
                <a:latin typeface="等线" panose="02010600030101010101" charset="-122"/>
                <a:ea typeface="等线" panose="02010600030101010101" charset="-122"/>
                <a:sym typeface="+mn-ea"/>
              </a:rPr>
              <a:t>公示日期：2024年8月</a:t>
            </a:r>
            <a:r>
              <a:rPr lang="en-US" altLang="zh-CN" sz="1400" b="1">
                <a:solidFill>
                  <a:schemeClr val="tx1"/>
                </a:solidFill>
                <a:uFillTx/>
                <a:latin typeface="等线" panose="02010600030101010101" charset="-122"/>
                <a:ea typeface="等线" panose="02010600030101010101" charset="-122"/>
                <a:sym typeface="+mn-ea"/>
              </a:rPr>
              <a:t>2</a:t>
            </a:r>
            <a:r>
              <a:rPr lang="zh-CN" altLang="en-US" sz="1400" b="1">
                <a:solidFill>
                  <a:schemeClr val="tx1"/>
                </a:solidFill>
                <a:uFillTx/>
                <a:latin typeface="等线" panose="02010600030101010101" charset="-122"/>
                <a:ea typeface="等线" panose="02010600030101010101" charset="-122"/>
                <a:sym typeface="+mn-ea"/>
              </a:rPr>
              <a:t>日——2024年8月</a:t>
            </a:r>
            <a:r>
              <a:rPr lang="en-US" altLang="zh-CN" sz="1400" b="1">
                <a:solidFill>
                  <a:schemeClr val="tx1"/>
                </a:solidFill>
                <a:uFillTx/>
                <a:latin typeface="等线" panose="02010600030101010101" charset="-122"/>
                <a:ea typeface="等线" panose="02010600030101010101" charset="-122"/>
                <a:sym typeface="+mn-ea"/>
              </a:rPr>
              <a:t>12</a:t>
            </a:r>
            <a:r>
              <a:rPr lang="zh-CN" altLang="en-US" sz="1400" b="1">
                <a:solidFill>
                  <a:schemeClr val="tx1"/>
                </a:solidFill>
                <a:uFillTx/>
                <a:latin typeface="等线" panose="02010600030101010101" charset="-122"/>
                <a:ea typeface="等线" panose="02010600030101010101" charset="-122"/>
                <a:sym typeface="+mn-ea"/>
              </a:rPr>
              <a:t>日</a:t>
            </a:r>
            <a:endParaRPr lang="zh-CN" altLang="en-US" sz="1400" b="1">
              <a:solidFill>
                <a:schemeClr val="tx1"/>
              </a:solidFill>
              <a:uFillTx/>
              <a:latin typeface="等线" panose="02010600030101010101" charset="-122"/>
              <a:ea typeface="等线" panose="02010600030101010101" charset="-122"/>
            </a:endParaRPr>
          </a:p>
          <a:p>
            <a:pPr algn="l">
              <a:buClrTx/>
              <a:buSzTx/>
              <a:buFontTx/>
            </a:pPr>
            <a:endParaRPr lang="zh-CN" altLang="en-US" sz="1400" b="1">
              <a:solidFill>
                <a:schemeClr val="tx1"/>
              </a:solidFill>
              <a:uFillTx/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5"/>
            </p:custDataLst>
          </p:nvPr>
        </p:nvSpPr>
        <p:spPr>
          <a:xfrm>
            <a:off x="782320" y="5894070"/>
            <a:ext cx="55651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  <a:sym typeface="+mn-ea"/>
              </a:rPr>
              <a:t>注：本公示仅供规划管理用</a:t>
            </a:r>
            <a:endParaRPr sz="1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endParaRPr sz="1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西咸新区自然资源和规划局（沣东）工作部  </a:t>
            </a:r>
            <a:endParaRPr sz="1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029-89108001/ 029-84510430 </a:t>
            </a:r>
            <a:endParaRPr sz="1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沣东新城开发建设部</a:t>
            </a:r>
            <a:r>
              <a:rPr lang="en-US"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</a:t>
            </a:r>
            <a:r>
              <a:rPr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029-84532021</a:t>
            </a:r>
            <a:endParaRPr sz="1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6"/>
            </p:custDataLst>
          </p:nvPr>
        </p:nvSpPr>
        <p:spPr>
          <a:xfrm>
            <a:off x="8599805" y="6203315"/>
            <a:ext cx="3331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公示要求：</a:t>
            </a:r>
            <a:endParaRPr lang="zh-CN" altLang="en-US" sz="1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/>
            <a:r>
              <a:rPr lang="en-US" altLang="zh-CN"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</a:t>
            </a:r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、公示牌应置于主要路段显眼</a:t>
            </a:r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位置；</a:t>
            </a:r>
            <a:endParaRPr lang="zh-CN" altLang="en-US" sz="1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/>
            <a:r>
              <a:rPr lang="en-US" altLang="zh-CN"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、公示牌公示期间不得随意移撤，</a:t>
            </a:r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涂改。</a:t>
            </a:r>
            <a:endParaRPr lang="zh-CN" altLang="en-US" sz="1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84860" y="1043305"/>
            <a:ext cx="3650400" cy="289185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9"/>
          <a:srcRect l="14916" t="7318" r="3005" b="24370"/>
          <a:stretch>
            <a:fillRect/>
          </a:stretch>
        </p:blipFill>
        <p:spPr>
          <a:xfrm>
            <a:off x="4637405" y="1036320"/>
            <a:ext cx="3617595" cy="2254885"/>
          </a:xfrm>
          <a:prstGeom prst="rect">
            <a:avLst/>
          </a:prstGeom>
        </p:spPr>
      </p:pic>
      <p:cxnSp>
        <p:nvCxnSpPr>
          <p:cNvPr id="12" name="直接连接符 11"/>
          <p:cNvCxnSpPr/>
          <p:nvPr>
            <p:custDataLst>
              <p:tags r:id="rId20"/>
            </p:custDataLst>
          </p:nvPr>
        </p:nvCxnSpPr>
        <p:spPr>
          <a:xfrm>
            <a:off x="0" y="615315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21"/>
            </p:custDataLst>
          </p:nvPr>
        </p:nvCxnSpPr>
        <p:spPr>
          <a:xfrm>
            <a:off x="583565" y="615315"/>
            <a:ext cx="0" cy="62420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>
            <p:custDataLst>
              <p:tags r:id="rId22"/>
            </p:custDataLst>
          </p:nvPr>
        </p:nvSpPr>
        <p:spPr>
          <a:xfrm>
            <a:off x="-635" y="16510"/>
            <a:ext cx="12192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 spc="200">
                <a:uFillTx/>
                <a:latin typeface="+中文标题" charset="0"/>
                <a:ea typeface="+mj-ea"/>
                <a:sym typeface="+mn-ea"/>
              </a:rPr>
              <a:t>西咸新区建设工程规划公示牌</a:t>
            </a:r>
            <a:endParaRPr lang="zh-CN" altLang="en-US" sz="2800" spc="200">
              <a:solidFill>
                <a:schemeClr val="tx1"/>
              </a:solidFill>
              <a:uFillTx/>
              <a:latin typeface="+中文标题" charset="0"/>
              <a:ea typeface="+mj-ea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-635" y="16510"/>
            <a:ext cx="12192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 spc="200">
                <a:uFillTx/>
                <a:latin typeface="+中文标题" charset="0"/>
                <a:ea typeface="+mj-ea"/>
                <a:sym typeface="+mn-ea"/>
              </a:rPr>
              <a:t>西咸新区建设工程规划公示牌</a:t>
            </a:r>
            <a:endParaRPr lang="zh-CN" altLang="en-US" sz="2800" spc="200">
              <a:solidFill>
                <a:schemeClr val="tx1"/>
              </a:solidFill>
              <a:uFillTx/>
              <a:latin typeface="+中文标题" charset="0"/>
              <a:ea typeface="+mj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9441180" y="724535"/>
            <a:ext cx="29565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>
                <a:latin typeface="等线" panose="02010600030101010101" charset="-122"/>
                <a:ea typeface="等线" panose="02010600030101010101" charset="-122"/>
                <a:cs typeface="华文楷体" panose="02010600040101010101" charset="-122"/>
                <a:sym typeface="+mn-ea"/>
              </a:rPr>
              <a:t>工程</a:t>
            </a:r>
            <a:r>
              <a:rPr lang="zh-CN" altLang="en-US" sz="1600" b="1">
                <a:latin typeface="等线" panose="02010600030101010101" charset="-122"/>
                <a:ea typeface="等线" panose="02010600030101010101" charset="-122"/>
                <a:cs typeface="华文楷体" panose="02010600040101010101" charset="-122"/>
                <a:sym typeface="+mn-ea"/>
              </a:rPr>
              <a:t>概况</a:t>
            </a:r>
            <a:endParaRPr lang="zh-CN" altLang="en-US" sz="1600" b="1">
              <a:latin typeface="等线" panose="02010600030101010101" charset="-122"/>
              <a:ea typeface="等线" panose="0201060003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9881235" y="1094740"/>
            <a:ext cx="2311400" cy="5146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30000"/>
              </a:lnSpc>
            </a:pPr>
            <a:r>
              <a:rPr lang="en-US" sz="1200" kern="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      </a:t>
            </a:r>
            <a:r>
              <a:rPr sz="1200" kern="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为贯彻落实西安市委、市政府关于《西安市大气污染治理行动专项方案（2023—2027年）》</a:t>
            </a:r>
            <a:r>
              <a:rPr lang="zh-CN" sz="1200" kern="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。建设单位拟</a:t>
            </a:r>
            <a:r>
              <a:rPr sz="1200" kern="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在厂区西南侧拆除该地块原燃煤供热锅炉及附属除尘、脱硫、脱硝系统，新建燃气热水锅炉房及其配套设施。</a:t>
            </a:r>
            <a:r>
              <a:rPr sz="1200" kern="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新（扩）建燃气锅炉房（约2197.77㎡）及附属燃气调压站（</a:t>
            </a:r>
            <a:r>
              <a:rPr lang="zh-CN" sz="1200" kern="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约</a:t>
            </a:r>
            <a:r>
              <a:rPr sz="1200" kern="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510㎡），改建建筑面积6024.49㎡，其中过渡锅炉房一期4595.57㎡，煤棚北侧1428.92㎡。</a:t>
            </a:r>
            <a:endParaRPr sz="1200" kern="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200" kern="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200" kern="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200" kern="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设计单位：陕西建工第一建设集团有限公司设计研究院</a:t>
            </a:r>
            <a:endParaRPr lang="zh-CN" altLang="en-US" sz="1200" kern="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200" kern="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200" kern="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建设单位：西安热电有限责任公司</a:t>
            </a:r>
            <a:endParaRPr lang="zh-CN" altLang="en-US" sz="1200" kern="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8772525" y="6582410"/>
            <a:ext cx="31845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公示日期：2024年8月</a:t>
            </a:r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日——2024年8月</a:t>
            </a:r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12</a:t>
            </a:r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日</a:t>
            </a:r>
            <a:endParaRPr lang="zh-CN" altLang="en-US" sz="1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5"/>
            </p:custDataLst>
          </p:nvPr>
        </p:nvSpPr>
        <p:spPr>
          <a:xfrm>
            <a:off x="4579620" y="6221730"/>
            <a:ext cx="3331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公示要求：</a:t>
            </a:r>
            <a:endParaRPr lang="zh-CN" altLang="en-US" sz="1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/>
            <a:r>
              <a:rPr lang="en-US" altLang="zh-CN"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</a:t>
            </a:r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、公示牌应置于主要路段显眼</a:t>
            </a:r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位置；</a:t>
            </a:r>
            <a:endParaRPr lang="zh-CN" altLang="en-US" sz="1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/>
            <a:r>
              <a:rPr lang="en-US" altLang="zh-CN"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、公示牌公示期间不得随意移撤，</a:t>
            </a:r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涂改。</a:t>
            </a:r>
            <a:endParaRPr lang="zh-CN" altLang="en-US" sz="1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641350" y="6212840"/>
            <a:ext cx="4283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西咸新区自然资源和规划局（沣东）工作部  </a:t>
            </a:r>
            <a:endParaRPr sz="1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/>
            <a:r>
              <a:rPr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029-89108001/ 029-84510430 </a:t>
            </a:r>
            <a:endParaRPr sz="1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沣东新城开发建设部</a:t>
            </a:r>
            <a:r>
              <a:rPr lang="en-US"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</a:t>
            </a:r>
            <a:r>
              <a:rPr sz="1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029-84532021</a:t>
            </a:r>
            <a:endParaRPr lang="zh-CN" altLang="en-US" sz="1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/>
          <a:srcRect l="7825"/>
          <a:stretch>
            <a:fillRect/>
          </a:stretch>
        </p:blipFill>
        <p:spPr>
          <a:xfrm>
            <a:off x="641350" y="4413250"/>
            <a:ext cx="3044190" cy="179959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911225" y="4076065"/>
            <a:ext cx="25050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1600" b="1" dirty="0" smtClean="0">
                <a:latin typeface="等线" panose="02010600030101010101" charset="-122"/>
                <a:ea typeface="等线" panose="02010600030101010101" charset="-122"/>
                <a:sym typeface="+mn-ea"/>
              </a:rPr>
              <a:t>改建过渡</a:t>
            </a:r>
            <a:r>
              <a:rPr lang="zh-CN" altLang="en-US" sz="1600" b="1">
                <a:latin typeface="等线" panose="02010600030101010101" charset="-122"/>
                <a:ea typeface="等线" panose="02010600030101010101" charset="-122"/>
                <a:sym typeface="+mn-ea"/>
              </a:rPr>
              <a:t>锅炉房技术图纸</a:t>
            </a:r>
            <a:endParaRPr lang="zh-CN" altLang="en-US" sz="1600" b="1"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pic>
        <p:nvPicPr>
          <p:cNvPr id="18" name="图片 17" descr="C:/Users/lihuanyu/Desktop/1_00.png1_0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lum bright="-18000" contrast="30000"/>
          </a:blip>
          <a:srcRect t="2381" r="8224" b="6217"/>
          <a:stretch>
            <a:fillRect/>
          </a:stretch>
        </p:blipFill>
        <p:spPr>
          <a:xfrm>
            <a:off x="3802380" y="4413250"/>
            <a:ext cx="2717800" cy="1799590"/>
          </a:xfrm>
          <a:prstGeom prst="snip1Rect">
            <a:avLst/>
          </a:prstGeom>
        </p:spPr>
      </p:pic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>
            <a:off x="3563620" y="4076065"/>
            <a:ext cx="29565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1600" b="1">
                <a:latin typeface="等线" panose="02010600030101010101" charset="-122"/>
                <a:ea typeface="等线" panose="02010600030101010101" charset="-122"/>
                <a:sym typeface="+mn-ea"/>
              </a:rPr>
              <a:t>新建燃气锅炉房</a:t>
            </a:r>
            <a:endParaRPr lang="zh-CN" altLang="en-US" sz="1600" b="1"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41350" y="686435"/>
            <a:ext cx="5789930" cy="3241675"/>
          </a:xfrm>
          <a:prstGeom prst="rect">
            <a:avLst/>
          </a:prstGeom>
        </p:spPr>
      </p:pic>
      <p:cxnSp>
        <p:nvCxnSpPr>
          <p:cNvPr id="9" name="直接连接符 8"/>
          <p:cNvCxnSpPr/>
          <p:nvPr>
            <p:custDataLst>
              <p:tags r:id="rId15"/>
            </p:custDataLst>
          </p:nvPr>
        </p:nvCxnSpPr>
        <p:spPr>
          <a:xfrm>
            <a:off x="0" y="615315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6"/>
            </p:custDataLst>
          </p:nvPr>
        </p:nvCxnSpPr>
        <p:spPr>
          <a:xfrm>
            <a:off x="583565" y="615315"/>
            <a:ext cx="0" cy="62420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489065" y="1171575"/>
            <a:ext cx="3391535" cy="2156460"/>
          </a:xfrm>
          <a:prstGeom prst="rect">
            <a:avLst/>
          </a:prstGeom>
        </p:spPr>
      </p:pic>
      <p:sp>
        <p:nvSpPr>
          <p:cNvPr id="22" name="文本框 21"/>
          <p:cNvSpPr txBox="1"/>
          <p:nvPr>
            <p:custDataLst>
              <p:tags r:id="rId19"/>
            </p:custDataLst>
          </p:nvPr>
        </p:nvSpPr>
        <p:spPr>
          <a:xfrm>
            <a:off x="6647180" y="725170"/>
            <a:ext cx="29565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1600" b="1">
                <a:latin typeface="等线" panose="02010600030101010101" charset="-122"/>
                <a:ea typeface="等线" panose="02010600030101010101" charset="-122"/>
                <a:sym typeface="+mn-ea"/>
              </a:rPr>
              <a:t>新建燃气锅炉房</a:t>
            </a:r>
            <a:endParaRPr lang="zh-CN" altLang="en-US" sz="1600" b="1"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rcRect b="8702"/>
          <a:stretch>
            <a:fillRect/>
          </a:stretch>
        </p:blipFill>
        <p:spPr>
          <a:xfrm>
            <a:off x="6489065" y="3669030"/>
            <a:ext cx="3399155" cy="2571750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22"/>
            </p:custDataLst>
          </p:nvPr>
        </p:nvSpPr>
        <p:spPr>
          <a:xfrm>
            <a:off x="6936105" y="3328035"/>
            <a:ext cx="25050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1600" b="1" dirty="0" smtClean="0">
                <a:latin typeface="等线" panose="02010600030101010101" charset="-122"/>
                <a:ea typeface="等线" panose="02010600030101010101" charset="-122"/>
                <a:sym typeface="+mn-ea"/>
              </a:rPr>
              <a:t>改建过渡</a:t>
            </a:r>
            <a:r>
              <a:rPr lang="zh-CN" altLang="en-US" sz="1600" b="1">
                <a:latin typeface="等线" panose="02010600030101010101" charset="-122"/>
                <a:ea typeface="等线" panose="02010600030101010101" charset="-122"/>
                <a:sym typeface="+mn-ea"/>
              </a:rPr>
              <a:t>锅炉房技术图纸</a:t>
            </a:r>
            <a:endParaRPr lang="zh-CN" altLang="en-US" sz="1600" b="1"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23"/>
            </p:custDataLst>
          </p:nvPr>
        </p:nvSpPr>
        <p:spPr>
          <a:xfrm>
            <a:off x="79375" y="1250315"/>
            <a:ext cx="504190" cy="4952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2000" b="1">
                <a:latin typeface="+mj-ea"/>
                <a:ea typeface="+mj-ea"/>
              </a:rPr>
              <a:t>煤电机组关停热力替代民生保障项目</a:t>
            </a:r>
            <a:endParaRPr lang="zh-CN" altLang="en-US" sz="2000" b="1">
              <a:latin typeface="+mj-ea"/>
              <a:ea typeface="+mj-ea"/>
            </a:endParaRPr>
          </a:p>
        </p:txBody>
      </p:sp>
    </p:spTree>
    <p:custDataLst>
      <p:tags r:id="rId2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TABLE_ENDDRAG_ORIGIN_RECT" val="288*263"/>
  <p:tag name="TABLE_ENDDRAG_RECT" val="349*273*288*263"/>
  <p:tag name="TABLE_AUTOADJUST_FLAG" val="1"/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3.xml><?xml version="1.0" encoding="utf-8"?>
<p:tagLst xmlns:p="http://schemas.openxmlformats.org/presentationml/2006/main">
  <p:tag name="COMMONDATA" val="eyJoZGlkIjoiOGJjNmM5MGRhNTNhZGJkYzZkMTQwNTRkYTkyZWYwNWQifQ=="/>
  <p:tag name="commondata" val="eyJoZGlkIjoiZGUzNzg3YWVhZDU1ZjMwMDQzNGYwYTEzMDNhMmNkZDM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4874CB"/>
    </a:accent1>
    <a:accent2>
      <a:srgbClr val="EE822F"/>
    </a:accent2>
    <a:accent3>
      <a:srgbClr val="F2BA02"/>
    </a:accent3>
    <a:accent4>
      <a:srgbClr val="75BD42"/>
    </a:accent4>
    <a:accent5>
      <a:srgbClr val="30C0B4"/>
    </a:accent5>
    <a:accent6>
      <a:srgbClr val="E54C5E"/>
    </a:accent6>
    <a:hlink>
      <a:srgbClr val="0026E5"/>
    </a:hlink>
    <a:folHlink>
      <a:srgbClr val="7E1FA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1418</Words>
  <Application>WPS 演示</Application>
  <PresentationFormat>宽屏</PresentationFormat>
  <Paragraphs>373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5" baseType="lpstr">
      <vt:lpstr>Arial</vt:lpstr>
      <vt:lpstr>宋体</vt:lpstr>
      <vt:lpstr>Wingdings</vt:lpstr>
      <vt:lpstr>Wingdings</vt:lpstr>
      <vt:lpstr>+中文标题</vt:lpstr>
      <vt:lpstr>AMGDT</vt:lpstr>
      <vt:lpstr>华文楷体</vt:lpstr>
      <vt:lpstr>微软雅黑</vt:lpstr>
      <vt:lpstr>等线</vt:lpstr>
      <vt:lpstr>Arial Unicode MS</vt:lpstr>
      <vt:lpstr>Calibri</vt:lpstr>
      <vt:lpstr>WPS</vt:lpstr>
      <vt:lpstr>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 </cp:lastModifiedBy>
  <cp:revision>171</cp:revision>
  <dcterms:created xsi:type="dcterms:W3CDTF">2019-06-19T02:08:00Z</dcterms:created>
  <dcterms:modified xsi:type="dcterms:W3CDTF">2024-08-02T03:19:31Z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90F122D15CED4539B21CF56A47E3A68A_11</vt:lpwstr>
  </property>
</Properties>
</file>