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8" r:id="rId3"/>
  </p:sldIdLst>
  <p:sldSz cx="12192000" cy="6858000"/>
  <p:notesSz cx="6858000" cy="9144000"/>
  <p:custDataLst>
    <p:tags r:id="rId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9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0" autoAdjust="0"/>
    <p:restoredTop sz="94714" autoAdjust="0"/>
  </p:normalViewPr>
  <p:slideViewPr>
    <p:cSldViewPr showGuides="1">
      <p:cViewPr varScale="1">
        <p:scale>
          <a:sx n="83" d="100"/>
          <a:sy n="83" d="100"/>
        </p:scale>
        <p:origin x="139" y="125"/>
      </p:cViewPr>
      <p:guideLst>
        <p:guide orient="horz" pos="2208"/>
        <p:guide pos="39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3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475191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5560484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637116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7179733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04849" y="792518"/>
            <a:ext cx="8195311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04849" y="3227878"/>
            <a:ext cx="8195311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29068"/>
            <a:ext cx="105156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475191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5560484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637116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7179733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22121" y="1588771"/>
            <a:ext cx="963168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1286933" y="1631950"/>
            <a:ext cx="912284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0364" y="2967547"/>
            <a:ext cx="8660493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70364" y="1224530"/>
            <a:ext cx="8660493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54480" y="1494141"/>
            <a:ext cx="979932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54480" y="4085859"/>
            <a:ext cx="979932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315404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139313"/>
            <a:ext cx="5157787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31540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139313"/>
            <a:ext cx="5183188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2072217" y="1503363"/>
            <a:ext cx="480060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8646584" y="2095500"/>
            <a:ext cx="977900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9599084" y="1566863"/>
            <a:ext cx="520700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982384" y="5027613"/>
            <a:ext cx="766233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3621617" y="5734050"/>
            <a:ext cx="480483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4506384" y="1503363"/>
            <a:ext cx="480060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533400" y="476250"/>
            <a:ext cx="11068051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475191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5560484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6371167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7179733" y="6267450"/>
            <a:ext cx="22860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2181" y="2611216"/>
            <a:ext cx="696468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711200"/>
            <a:ext cx="42624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52523" y="733424"/>
            <a:ext cx="59712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311400"/>
            <a:ext cx="42624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52001" y="365126"/>
            <a:ext cx="17018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8596087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838200" y="233363"/>
            <a:ext cx="105156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838200" y="1292225"/>
            <a:ext cx="105156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135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5ddf6c3298db5100b11c39bd8c4b3b3"/>
          <p:cNvPicPr>
            <a:picLocks noChangeAspect="1"/>
          </p:cNvPicPr>
          <p:nvPr/>
        </p:nvPicPr>
        <p:blipFill>
          <a:blip r:embed="rId1"/>
          <a:srcRect l="17295" t="15005" r="8163"/>
          <a:stretch>
            <a:fillRect/>
          </a:stretch>
        </p:blipFill>
        <p:spPr>
          <a:xfrm>
            <a:off x="360045" y="764540"/>
            <a:ext cx="3073400" cy="2948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9875" y="0"/>
            <a:ext cx="4093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/>
              <a:t>西咸新区建设工程规划条件核实公示牌</a:t>
            </a:r>
            <a:endParaRPr lang="zh-CN" altLang="en-US" sz="1800" b="1"/>
          </a:p>
        </p:txBody>
      </p:sp>
      <p:sp>
        <p:nvSpPr>
          <p:cNvPr id="6" name="文本框 5"/>
          <p:cNvSpPr txBox="1"/>
          <p:nvPr/>
        </p:nvSpPr>
        <p:spPr>
          <a:xfrm>
            <a:off x="9441815" y="44450"/>
            <a:ext cx="2750185" cy="6233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1200" b="1">
                <a:sym typeface="+mn-ea"/>
              </a:rPr>
              <a:t>工程概况</a:t>
            </a:r>
            <a:endParaRPr lang="zh-CN" altLang="en-US" sz="1200" b="1"/>
          </a:p>
          <a:p>
            <a:pPr marL="0" indent="0" eaLnBrk="1" latinLnBrk="1" hangingPunct="1">
              <a:lnSpc>
                <a:spcPct val="130000"/>
              </a:lnSpc>
            </a:pPr>
            <a:r>
              <a:rPr lang="en-US" sz="1200">
                <a:sym typeface="+mn-ea"/>
              </a:rPr>
              <a:t>       </a:t>
            </a:r>
            <a:r>
              <a:rPr lang="zh-CN" altLang="en-US" sz="1200">
                <a:sym typeface="+mn-ea"/>
              </a:rPr>
              <a:t>万科</a:t>
            </a:r>
            <a:r>
              <a:rPr lang="zh-CN" altLang="en-US" sz="1200">
                <a:sym typeface="+mn-ea"/>
              </a:rPr>
              <a:t>星誉沣华小区</a:t>
            </a:r>
            <a:r>
              <a:rPr sz="1200">
                <a:sym typeface="+mn-ea"/>
              </a:rPr>
              <a:t>项目位于</a:t>
            </a:r>
            <a:r>
              <a:rPr lang="zh-CN" sz="1200">
                <a:sym typeface="+mn-ea"/>
              </a:rPr>
              <a:t>征和八</a:t>
            </a:r>
            <a:r>
              <a:rPr sz="1200">
                <a:sym typeface="+mn-ea"/>
              </a:rPr>
              <a:t>路以南、</a:t>
            </a:r>
            <a:r>
              <a:rPr lang="zh-CN" sz="1200">
                <a:sym typeface="+mn-ea"/>
              </a:rPr>
              <a:t>太安</a:t>
            </a:r>
            <a:r>
              <a:rPr sz="1200">
                <a:sym typeface="+mn-ea"/>
              </a:rPr>
              <a:t>路以东、</a:t>
            </a:r>
            <a:r>
              <a:rPr lang="zh-CN" sz="1200">
                <a:sym typeface="+mn-ea"/>
              </a:rPr>
              <a:t>征和七</a:t>
            </a:r>
            <a:r>
              <a:rPr sz="1200">
                <a:sym typeface="+mn-ea"/>
              </a:rPr>
              <a:t>路以北</a:t>
            </a:r>
            <a:r>
              <a:rPr lang="zh-CN" sz="1200">
                <a:sym typeface="+mn-ea"/>
              </a:rPr>
              <a:t>，太宁路以西</a:t>
            </a:r>
            <a:r>
              <a:rPr sz="1200">
                <a:sym typeface="+mn-ea"/>
              </a:rPr>
              <a:t>。净用地面积约</a:t>
            </a:r>
            <a:r>
              <a:rPr lang="en-US" sz="1200">
                <a:sym typeface="+mn-ea"/>
              </a:rPr>
              <a:t>65.15</a:t>
            </a:r>
            <a:r>
              <a:rPr sz="1200">
                <a:sym typeface="+mn-ea"/>
              </a:rPr>
              <a:t>亩，用地性质为</a:t>
            </a:r>
            <a:r>
              <a:rPr lang="zh-CN" sz="1200">
                <a:sym typeface="+mn-ea"/>
              </a:rPr>
              <a:t>二类居住</a:t>
            </a:r>
            <a:r>
              <a:rPr sz="1200">
                <a:sym typeface="+mn-ea"/>
              </a:rPr>
              <a:t>用地，前期手续齐全，规划总建筑面积</a:t>
            </a:r>
            <a:r>
              <a:rPr lang="en-US" sz="1200">
                <a:sym typeface="+mn-ea"/>
              </a:rPr>
              <a:t>170042.26</a:t>
            </a:r>
            <a:r>
              <a:rPr sz="1200">
                <a:sym typeface="+mn-ea"/>
              </a:rPr>
              <a:t>㎡，其中地上</a:t>
            </a:r>
            <a:r>
              <a:rPr lang="en-US" sz="1200">
                <a:sym typeface="+mn-ea"/>
              </a:rPr>
              <a:t>108581.9</a:t>
            </a:r>
            <a:r>
              <a:rPr lang="zh-CN" altLang="en-US" sz="1200">
                <a:sym typeface="+mn-ea"/>
              </a:rPr>
              <a:t>㎡</a:t>
            </a:r>
            <a:r>
              <a:rPr sz="1200">
                <a:sym typeface="+mn-ea"/>
              </a:rPr>
              <a:t>，地下</a:t>
            </a:r>
            <a:r>
              <a:rPr lang="en-US" sz="1200">
                <a:sym typeface="+mn-ea"/>
              </a:rPr>
              <a:t>61460.36</a:t>
            </a:r>
            <a:r>
              <a:rPr sz="1200">
                <a:sym typeface="+mn-ea"/>
              </a:rPr>
              <a:t>㎡</a:t>
            </a:r>
            <a:r>
              <a:rPr lang="zh-CN" sz="1200">
                <a:sym typeface="+mn-ea"/>
              </a:rPr>
              <a:t>。</a:t>
            </a:r>
            <a:endParaRPr sz="1200">
              <a:sym typeface="+mn-ea"/>
            </a:endParaRPr>
          </a:p>
          <a:p>
            <a:pPr marL="0" indent="0" eaLnBrk="1" latinLnBrk="1" hangingPunct="1">
              <a:lnSpc>
                <a:spcPct val="130000"/>
              </a:lnSpc>
            </a:pPr>
            <a:r>
              <a:rPr lang="zh-CN" altLang="en-US" sz="1200">
                <a:sym typeface="+mn-ea"/>
              </a:rPr>
              <a:t>设计单位：</a:t>
            </a:r>
            <a:r>
              <a:rPr lang="zh-CN" altLang="en-US" sz="1200" dirty="0" smtClean="0">
                <a:latin typeface="宋体" panose="02010600030101010101" pitchFamily="2" charset="-122"/>
                <a:sym typeface="+mn-ea"/>
              </a:rPr>
              <a:t>成都基准方中建筑设计有限公司</a:t>
            </a:r>
            <a:endParaRPr lang="zh-CN" altLang="en-US" sz="1200" dirty="0" smtClean="0">
              <a:latin typeface="宋体" panose="02010600030101010101" pitchFamily="2" charset="-122"/>
              <a:sym typeface="+mn-ea"/>
            </a:endParaRPr>
          </a:p>
          <a:p>
            <a:pPr marL="0" indent="0" eaLnBrk="1" latinLnBrk="1" hangingPunct="1">
              <a:lnSpc>
                <a:spcPct val="130000"/>
              </a:lnSpc>
            </a:pPr>
            <a:r>
              <a:rPr lang="zh-CN" altLang="en-US" sz="1200"/>
              <a:t>建设单位：</a:t>
            </a:r>
            <a:r>
              <a:rPr lang="zh-CN" altLang="en-US" sz="1200" dirty="0">
                <a:latin typeface="宋体" panose="02010600030101010101" pitchFamily="2" charset="-122"/>
                <a:sym typeface="+mn-ea"/>
              </a:rPr>
              <a:t>西咸新区沣泽万润房地产开发有限公司</a:t>
            </a:r>
            <a:endParaRPr lang="zh-CN" altLang="en-US" sz="1200" dirty="0">
              <a:latin typeface="宋体" panose="02010600030101010101" pitchFamily="2" charset="-122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zh-CN" altLang="en-US" sz="1200" b="1"/>
          </a:p>
          <a:p>
            <a:pPr algn="ctr">
              <a:lnSpc>
                <a:spcPct val="130000"/>
              </a:lnSpc>
            </a:pPr>
            <a:r>
              <a:rPr lang="zh-CN" altLang="en-US" sz="1200" b="1"/>
              <a:t>公示说明</a:t>
            </a:r>
            <a:endParaRPr lang="en-US" altLang="zh-CN" sz="12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latinLnBrk="1" hangingPunct="1">
              <a:lnSpc>
                <a:spcPct val="130000"/>
              </a:lnSpc>
            </a:pPr>
            <a:r>
              <a:rPr lang="en-US" sz="1200">
                <a:sym typeface="+mn-ea"/>
              </a:rPr>
              <a:t>       </a:t>
            </a:r>
            <a:r>
              <a:rPr sz="1200">
                <a:sym typeface="+mn-ea"/>
              </a:rPr>
              <a:t>本次规划条件核实范围为</a:t>
            </a:r>
            <a:r>
              <a:rPr lang="zh-CN" sz="1200">
                <a:sym typeface="+mn-ea"/>
              </a:rPr>
              <a:t>万科</a:t>
            </a:r>
            <a:r>
              <a:rPr lang="en-US" altLang="zh-CN" sz="1200">
                <a:sym typeface="+mn-ea"/>
              </a:rPr>
              <a:t>·</a:t>
            </a:r>
            <a:r>
              <a:rPr lang="zh-CN" altLang="en-US" sz="1200">
                <a:sym typeface="+mn-ea"/>
              </a:rPr>
              <a:t>星誉沣华项目</a:t>
            </a:r>
            <a:r>
              <a:rPr sz="1200">
                <a:sym typeface="+mn-ea"/>
              </a:rPr>
              <a:t>，实测总建筑面积170499.905㎡，其中地上108807.364㎡，地下61692.541㎡。</a:t>
            </a:r>
            <a:endParaRPr sz="1200">
              <a:highlight>
                <a:srgbClr val="FFFF00"/>
              </a:highlight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公示内容：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①项目室外布置（主要为绿化分布）与原审批存在差异，详见对比图。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②经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建设单位与业主前期协商，提供的景观调整图；建设单位承诺，园区景观铺装将于</a:t>
            </a: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14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日前完成；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西侧垃圾房南北向尺寸超出误差</a:t>
            </a: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0.08m</a:t>
            </a:r>
            <a:r>
              <a:rPr lang="zh-CN" altLang="en-US" sz="1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200"/>
          </a:p>
        </p:txBody>
      </p:sp>
      <p:sp>
        <p:nvSpPr>
          <p:cNvPr id="33" name="文本框 32"/>
          <p:cNvSpPr txBox="1"/>
          <p:nvPr/>
        </p:nvSpPr>
        <p:spPr>
          <a:xfrm>
            <a:off x="407670" y="6330950"/>
            <a:ext cx="5141595" cy="540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咨询电话：</a:t>
            </a:r>
            <a:r>
              <a:rPr sz="1000" b="1"/>
              <a:t>西咸新区自然资源和规划局（沣东）工作部</a:t>
            </a:r>
            <a:r>
              <a:rPr lang="en-US" sz="1000" b="1"/>
              <a:t>  </a:t>
            </a:r>
            <a:r>
              <a:rPr sz="1000" b="1"/>
              <a:t>  029-89108001/ 029-84510430 </a:t>
            </a:r>
            <a:endParaRPr sz="1000" b="1"/>
          </a:p>
          <a:p>
            <a:r>
              <a:rPr sz="1000" b="1"/>
              <a:t>    </a:t>
            </a:r>
            <a:r>
              <a:rPr lang="en-US" sz="1000" b="1"/>
              <a:t>              </a:t>
            </a:r>
            <a:r>
              <a:rPr sz="1000" b="1"/>
              <a:t>沣东新城开发建设部</a:t>
            </a:r>
            <a:r>
              <a:rPr lang="en-US" sz="1000" b="1"/>
              <a:t>   </a:t>
            </a:r>
            <a:r>
              <a:rPr sz="1000" b="1"/>
              <a:t>029-84532021</a:t>
            </a:r>
            <a:endParaRPr sz="1000" b="1"/>
          </a:p>
          <a:p>
            <a:r>
              <a:rPr sz="1000" b="1"/>
              <a:t>通讯地址：沣东城市广场8号楼三层、5号楼1层</a:t>
            </a:r>
            <a:endParaRPr sz="1000" b="1"/>
          </a:p>
        </p:txBody>
      </p:sp>
      <p:sp>
        <p:nvSpPr>
          <p:cNvPr id="7" name="文本框 6"/>
          <p:cNvSpPr txBox="1"/>
          <p:nvPr/>
        </p:nvSpPr>
        <p:spPr>
          <a:xfrm>
            <a:off x="0" y="2383155"/>
            <a:ext cx="313055" cy="22453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sz="1400" b="1">
                <a:sym typeface="+mn-ea"/>
              </a:rPr>
              <a:t>万科</a:t>
            </a:r>
            <a:r>
              <a:rPr sz="1400" b="1">
                <a:sym typeface="+mn-ea"/>
              </a:rPr>
              <a:t>星誉沣华</a:t>
            </a:r>
            <a:r>
              <a:rPr lang="zh-CN" sz="1400" b="1">
                <a:sym typeface="+mn-ea"/>
              </a:rPr>
              <a:t>小区</a:t>
            </a:r>
            <a:r>
              <a:rPr sz="1400" b="1">
                <a:sym typeface="+mn-ea"/>
              </a:rPr>
              <a:t>项目</a:t>
            </a:r>
            <a:endParaRPr sz="1400" b="1"/>
          </a:p>
        </p:txBody>
      </p:sp>
      <p:sp>
        <p:nvSpPr>
          <p:cNvPr id="60" name="文本框 59"/>
          <p:cNvSpPr txBox="1"/>
          <p:nvPr/>
        </p:nvSpPr>
        <p:spPr>
          <a:xfrm>
            <a:off x="8800465" y="6344285"/>
            <a:ext cx="3391535" cy="527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公示日期：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2024年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日－2024年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月1</a:t>
            </a:r>
            <a:r>
              <a:rPr 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日（7个工作日）</a:t>
            </a:r>
            <a:endParaRPr sz="1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000" b="1">
                <a:sym typeface="+mn-ea"/>
              </a:rPr>
              <a:t>公示要求：1、公示牌应置于主要路段显眼位置；</a:t>
            </a:r>
            <a:endParaRPr lang="zh-CN" altLang="en-US" sz="1000" b="1"/>
          </a:p>
          <a:p>
            <a:r>
              <a:rPr lang="en-US" altLang="zh-CN" sz="1000" b="1">
                <a:sym typeface="+mn-ea"/>
              </a:rPr>
              <a:t>                  </a:t>
            </a:r>
            <a:r>
              <a:rPr lang="zh-CN" altLang="en-US" sz="1000" b="1">
                <a:sym typeface="+mn-ea"/>
              </a:rPr>
              <a:t>2、公示牌公示期间不得随意撤销、涂改。</a:t>
            </a:r>
            <a:endParaRPr lang="zh-CN" altLang="en-US" sz="1000" b="1"/>
          </a:p>
          <a:p>
            <a:endParaRPr lang="zh-CN" altLang="en-US" sz="10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3926205"/>
            <a:ext cx="2418080" cy="2418080"/>
          </a:xfrm>
          <a:prstGeom prst="rect">
            <a:avLst/>
          </a:prstGeom>
        </p:spPr>
      </p:pic>
      <p:pic>
        <p:nvPicPr>
          <p:cNvPr id="17" name="图片 16" descr="绿化_页面_3"/>
          <p:cNvPicPr>
            <a:picLocks noChangeAspect="1"/>
          </p:cNvPicPr>
          <p:nvPr/>
        </p:nvPicPr>
        <p:blipFill>
          <a:blip r:embed="rId3"/>
          <a:srcRect l="31733" t="25704" r="27496" b="19137"/>
          <a:stretch>
            <a:fillRect/>
          </a:stretch>
        </p:blipFill>
        <p:spPr>
          <a:xfrm>
            <a:off x="3455670" y="777875"/>
            <a:ext cx="3049905" cy="2935605"/>
          </a:xfrm>
          <a:prstGeom prst="rect">
            <a:avLst/>
          </a:prstGeom>
        </p:spPr>
      </p:pic>
      <p:pic>
        <p:nvPicPr>
          <p:cNvPr id="19" name="图片 18" descr="20240826西安项目消防铺装调整-改"/>
          <p:cNvPicPr>
            <a:picLocks noChangeAspect="1"/>
          </p:cNvPicPr>
          <p:nvPr/>
        </p:nvPicPr>
        <p:blipFill>
          <a:blip r:embed="rId4"/>
          <a:srcRect l="2347" t="20858" r="11280" b="18048"/>
          <a:stretch>
            <a:fillRect/>
          </a:stretch>
        </p:blipFill>
        <p:spPr>
          <a:xfrm>
            <a:off x="6527800" y="764540"/>
            <a:ext cx="2903220" cy="290322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67715" y="448310"/>
            <a:ext cx="2190750" cy="307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ym typeface="+mn-ea"/>
              </a:rPr>
              <a:t>原审批绿化分布（红色阴影为非公共绿化，未计入绿地率）</a:t>
            </a:r>
            <a:endParaRPr lang="zh-CN" altLang="en-US" sz="1000" b="1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20280" y="556895"/>
            <a:ext cx="1648460" cy="207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000">
                <a:sym typeface="+mn-ea"/>
              </a:rPr>
              <a:t>建设单位提供景观调整图</a:t>
            </a:r>
            <a:endParaRPr lang="zh-CN" altLang="en-US" sz="10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32397" t="23750" r="16029" b="30888"/>
          <a:stretch>
            <a:fillRect/>
          </a:stretch>
        </p:blipFill>
        <p:spPr>
          <a:xfrm>
            <a:off x="2920365" y="3930015"/>
            <a:ext cx="2370455" cy="24022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252595" y="448310"/>
            <a:ext cx="1858645" cy="207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000">
                <a:sym typeface="+mn-ea"/>
              </a:rPr>
              <a:t>实测报告（红色区域为非公共绿化</a:t>
            </a:r>
            <a:r>
              <a:rPr lang="zh-CN" altLang="en-US" sz="1000">
                <a:sym typeface="+mn-ea"/>
              </a:rPr>
              <a:t>，未计入绿地率</a:t>
            </a:r>
            <a:r>
              <a:rPr lang="zh-CN" altLang="en-US" sz="1000">
                <a:sym typeface="+mn-ea"/>
              </a:rPr>
              <a:t>）</a:t>
            </a:r>
            <a:endParaRPr lang="zh-CN" altLang="en-US" sz="10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47850" y="3712845"/>
            <a:ext cx="2498725" cy="217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000">
                <a:sym typeface="+mn-ea"/>
              </a:rPr>
              <a:t>③</a:t>
            </a:r>
            <a:r>
              <a:rPr lang="zh-CN" altLang="en-US" sz="1000">
                <a:sym typeface="+mn-ea"/>
              </a:rPr>
              <a:t>西侧垃圾房南北向尺寸超出误差</a:t>
            </a:r>
            <a:r>
              <a:rPr lang="zh-CN" altLang="en-US" sz="1000">
                <a:sym typeface="+mn-ea"/>
              </a:rPr>
              <a:t>0.08m</a:t>
            </a:r>
            <a:r>
              <a:rPr lang="zh-CN" altLang="en-US" sz="1000">
                <a:sym typeface="+mn-ea"/>
              </a:rPr>
              <a:t>。</a:t>
            </a:r>
            <a:endParaRPr lang="zh-CN" altLang="en-US" sz="1000">
              <a:sym typeface="+mn-ea"/>
            </a:endParaRPr>
          </a:p>
        </p:txBody>
      </p:sp>
      <p:pic>
        <p:nvPicPr>
          <p:cNvPr id="12" name="图片 11" descr="49956d2226f83739bb35103ff0fb1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55" y="3933190"/>
            <a:ext cx="3094990" cy="1428750"/>
          </a:xfrm>
          <a:prstGeom prst="rect">
            <a:avLst/>
          </a:prstGeom>
        </p:spPr>
      </p:pic>
      <p:pic>
        <p:nvPicPr>
          <p:cNvPr id="13" name="图片 12" descr="3f324153319683f85aff799649b00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955" y="5365750"/>
            <a:ext cx="3094355" cy="142621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6024245" y="3691890"/>
            <a:ext cx="2498725" cy="217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000">
                <a:sym typeface="+mn-ea"/>
              </a:rPr>
              <a:t>景观铺装施工现场</a:t>
            </a:r>
            <a:endParaRPr lang="zh-CN" altLang="en-US" sz="1000"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13.xml><?xml version="1.0" encoding="utf-8"?>
<p:tagLst xmlns:p="http://schemas.openxmlformats.org/presentationml/2006/main">
  <p:tag name="COMMONDATA" val="eyJoZGlkIjoiZGUzNzg3YWVhZDU1ZjMwMDQzNGYwYTEzMDNhMmNkZDMifQ=="/>
  <p:tag name="KSO_WPP_MARK_KEY" val="acc68c3d-c6bb-4cb7-9a87-c5ff8f9bff2c"/>
  <p:tag name="commondata" val="eyJoZGlkIjoiMTFhOWQwMDJjZWIzYWEyZTBmMDNmMDQ2ZjEyZGRhOWEifQ==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</Words>
  <Application>WPS 演示</Application>
  <PresentationFormat>全屏显示(4:3)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2_Office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兰佩若琦</cp:lastModifiedBy>
  <cp:revision>326</cp:revision>
  <dcterms:created xsi:type="dcterms:W3CDTF">2018-10-30T01:26:00Z</dcterms:created>
  <dcterms:modified xsi:type="dcterms:W3CDTF">2024-09-06T02:25:18Z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KSORubyTemplateID">
    <vt:lpwstr>2</vt:lpwstr>
  </property>
  <property fmtid="{D5CDD505-2E9C-101B-9397-08002B2CF9AE}" pid="4" name="ICV">
    <vt:lpwstr>E6D60939899142078996022C5D10C059_13</vt:lpwstr>
  </property>
</Properties>
</file>