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518" r:id="rId3"/>
    <p:sldId id="463" r:id="rId4"/>
    <p:sldId id="464" r:id="rId6"/>
    <p:sldId id="535" r:id="rId7"/>
    <p:sldId id="520" r:id="rId8"/>
    <p:sldId id="521" r:id="rId9"/>
    <p:sldId id="522" r:id="rId10"/>
    <p:sldId id="494" r:id="rId11"/>
    <p:sldId id="467" r:id="rId12"/>
    <p:sldId id="523" r:id="rId13"/>
    <p:sldId id="469" r:id="rId14"/>
    <p:sldId id="524" r:id="rId15"/>
    <p:sldId id="525" r:id="rId16"/>
    <p:sldId id="470" r:id="rId17"/>
    <p:sldId id="526" r:id="rId18"/>
    <p:sldId id="542" r:id="rId19"/>
    <p:sldId id="543" r:id="rId20"/>
    <p:sldId id="545" r:id="rId21"/>
    <p:sldId id="544" r:id="rId22"/>
    <p:sldId id="546" r:id="rId23"/>
    <p:sldId id="547" r:id="rId24"/>
    <p:sldId id="548" r:id="rId25"/>
    <p:sldId id="549" r:id="rId26"/>
    <p:sldId id="550" r:id="rId27"/>
    <p:sldId id="551" r:id="rId28"/>
    <p:sldId id="552" r:id="rId29"/>
    <p:sldId id="509" r:id="rId30"/>
    <p:sldId id="486" r:id="rId31"/>
  </p:sldIdLst>
  <p:sldSz cx="12192000" cy="6858000"/>
  <p:notesSz cx="6858000" cy="9144000"/>
  <p:embeddedFontLst>
    <p:embeddedFont>
      <p:font typeface="方正大标宋_GBK" charset="-122"/>
      <p:regular r:id="rId35"/>
    </p:embeddedFont>
    <p:embeddedFont>
      <p:font typeface="Impact" pitchFamily="34" charset="0"/>
      <p:regular r:id="rId36"/>
    </p:embeddedFont>
    <p:embeddedFont>
      <p:font typeface="等线 Light" pitchFamily="2" charset="-122"/>
      <p:regular r:id="rId37"/>
    </p:embeddedFont>
    <p:embeddedFont>
      <p:font typeface="隶书" pitchFamily="49" charset="-122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rial Rounded MT Bold" pitchFamily="34" charset="0"/>
      <p:regular r:id="rId43"/>
    </p:embeddedFont>
    <p:embeddedFont>
      <p:font typeface="等线" pitchFamily="2" charset="-122"/>
      <p:regular r:id="rId44"/>
      <p:bold r:id="rId45"/>
    </p:embeddedFont>
    <p:embeddedFont>
      <p:font typeface="华文中宋" pitchFamily="2" charset="-122"/>
      <p:regular r:id="rId46"/>
    </p:embeddedFont>
    <p:embeddedFont>
      <p:font typeface="新宋体" pitchFamily="49" charset="-122"/>
      <p:regular r:id="rId47"/>
    </p:embeddedFont>
    <p:embeddedFont>
      <p:font typeface="微软雅黑" pitchFamily="34" charset="-122"/>
      <p:regular r:id="rId48"/>
      <p:bold r:id="rId49"/>
    </p:embeddedFont>
    <p:embeddedFont>
      <p:font typeface="黑体" pitchFamily="49" charset="-122"/>
      <p:regular r:id="rId50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B0"/>
    <a:srgbClr val="CA4684"/>
    <a:srgbClr val="00C8D4"/>
    <a:srgbClr val="D66F9F"/>
    <a:srgbClr val="F9A6A1"/>
    <a:srgbClr val="DEE8EB"/>
    <a:srgbClr val="EFCEA5"/>
    <a:srgbClr val="8C7762"/>
    <a:srgbClr val="D6BDA2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æµè²æ ·å¼ 3 - å¼ºè°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3326" autoAdjust="0"/>
  </p:normalViewPr>
  <p:slideViewPr>
    <p:cSldViewPr snapToGrid="0" showGuides="1">
      <p:cViewPr>
        <p:scale>
          <a:sx n="100" d="100"/>
          <a:sy n="100" d="100"/>
        </p:scale>
        <p:origin x="-570" y="-228"/>
      </p:cViewPr>
      <p:guideLst>
        <p:guide orient="horz" pos="2476"/>
        <p:guide pos="7306"/>
        <p:guide pos="453"/>
        <p:guide pos="2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16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accent1" phldr="true"/>
      <dgm:spPr/>
      <dgm:t>
        <a:bodyPr/>
        <a:lstStyle/>
        <a:p>
          <a:endParaRPr lang="zh-CN" altLang="en-US"/>
        </a:p>
      </dgm:t>
    </dgm:pt>
    <dgm:pt modelId="{8DFEF381-1089-498A-A2E9-536EBD00BCA1}">
      <dgm:prSet phldrT="[文本]"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加强农村基层党建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B104C5-5E13-4BA2-8795-D771D93EFD0B}" cxnId="{19CC76BD-9D45-4FF6-A17B-10FFB58377CB}" type="parTrans">
      <dgm:prSet/>
      <dgm:spPr/>
      <dgm:t>
        <a:bodyPr/>
        <a:lstStyle/>
        <a:p>
          <a:endParaRPr lang="zh-CN" altLang="en-US"/>
        </a:p>
      </dgm:t>
    </dgm:pt>
    <dgm:pt modelId="{D8F41DAE-72AA-41BD-884F-BB8861ABB8ED}" cxnId="{19CC76BD-9D45-4FF6-A17B-10FFB58377CB}" type="sibTrans">
      <dgm:prSet/>
      <dgm:spPr/>
      <dgm:t>
        <a:bodyPr/>
        <a:lstStyle/>
        <a:p>
          <a:endParaRPr lang="zh-CN" altLang="en-US"/>
        </a:p>
      </dgm:t>
    </dgm:pt>
    <dgm:pt modelId="{67856BDB-7B34-4717-A8DD-ED955D6E994B}">
      <dgm:prSet phldrT="[文本]"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配强领导班子</a:t>
          </a:r>
        </a:p>
      </dgm:t>
    </dgm:pt>
    <dgm:pt modelId="{772BA600-C67E-4B93-B4A5-0C0DECE788A8}" cxnId="{08A9686A-BC1B-4F5E-A97A-666132E14F0D}" type="parTrans">
      <dgm:prSet/>
      <dgm:spPr/>
      <dgm:t>
        <a:bodyPr/>
        <a:lstStyle/>
        <a:p>
          <a:endParaRPr lang="zh-CN" altLang="en-US"/>
        </a:p>
      </dgm:t>
    </dgm:pt>
    <dgm:pt modelId="{6E0A9D10-C2CB-4F7C-BF91-F881E97D27C2}" cxnId="{08A9686A-BC1B-4F5E-A97A-666132E14F0D}" type="sibTrans">
      <dgm:prSet/>
      <dgm:spPr/>
      <dgm:t>
        <a:bodyPr/>
        <a:lstStyle/>
        <a:p>
          <a:endParaRPr lang="zh-CN" altLang="en-US"/>
        </a:p>
      </dgm:t>
    </dgm:pt>
    <dgm:pt modelId="{6ECAF9F9-AB1C-4092-9D7E-0C4719A0E6AB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推进村党组织标准化规划化建设</a:t>
          </a:r>
          <a:endParaRPr lang="zh-CN" altLang="en-US" sz="1400" dirty="0">
            <a:latin typeface="华文中宋" panose="02010600040101010101" pitchFamily="2" charset="-122"/>
            <a:ea typeface="华文中宋" panose="02010600040101010101" pitchFamily="2" charset="-122"/>
            <a:cs typeface="华文中宋" panose="02010600040101010101" pitchFamily="2" charset="-122"/>
          </a:endParaRPr>
        </a:p>
      </dgm:t>
    </dgm:pt>
    <dgm:pt modelId="{958A68F7-67AD-416D-A0D4-DFCC144AEFA2}" cxnId="{95AF410C-4E51-4FB5-9B1A-A8737C02434F}" type="parTrans">
      <dgm:prSet/>
      <dgm:spPr/>
      <dgm:t>
        <a:bodyPr/>
        <a:lstStyle/>
        <a:p>
          <a:endParaRPr lang="zh-CN" altLang="en-US"/>
        </a:p>
      </dgm:t>
    </dgm:pt>
    <dgm:pt modelId="{AF560BD2-3BEF-48AA-B29D-603C6A9997E8}" cxnId="{95AF410C-4E51-4FB5-9B1A-A8737C02434F}" type="sibTrans">
      <dgm:prSet/>
      <dgm:spPr/>
      <dgm:t>
        <a:bodyPr/>
        <a:lstStyle/>
        <a:p>
          <a:endParaRPr lang="zh-CN" altLang="en-US"/>
        </a:p>
      </dgm:t>
    </dgm:pt>
    <dgm:pt modelId="{3B84EDCA-06C1-4933-A43E-6A9F60D4EEDD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在优秀农村青年中发展党员</a:t>
          </a:r>
        </a:p>
      </dgm:t>
    </dgm:pt>
    <dgm:pt modelId="{6A462BB2-47F2-48D8-A18C-5DC43A17501F}" cxnId="{61B1E08E-B666-464D-83B2-9F6F429207F6}" type="parTrans">
      <dgm:prSet/>
      <dgm:spPr/>
      <dgm:t>
        <a:bodyPr/>
        <a:lstStyle/>
        <a:p>
          <a:endParaRPr lang="zh-CN" altLang="en-US"/>
        </a:p>
      </dgm:t>
    </dgm:pt>
    <dgm:pt modelId="{B62A7E1F-9D05-484C-BD7D-E33B88638542}" cxnId="{61B1E08E-B666-464D-83B2-9F6F429207F6}" type="sibTrans">
      <dgm:prSet/>
      <dgm:spPr/>
      <dgm:t>
        <a:bodyPr/>
        <a:lstStyle/>
        <a:p>
          <a:endParaRPr lang="zh-CN" altLang="en-US"/>
        </a:p>
      </dgm:t>
    </dgm:pt>
    <dgm:pt modelId="{EB099D45-42E4-4FB3-8BE3-22A72863D5FC}">
      <dgm:prSet phldrT="[文本]"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rPr>
            <a:t>完善乡村自治制度</a:t>
          </a:r>
        </a:p>
      </dgm:t>
    </dgm:pt>
    <dgm:pt modelId="{C2BA91CD-5382-45C0-B4F4-75094723F4D9}" cxnId="{AC7A743D-1040-46F9-85B7-9946F0054745}" type="parTrans">
      <dgm:prSet/>
      <dgm:spPr/>
      <dgm:t>
        <a:bodyPr/>
        <a:lstStyle/>
        <a:p>
          <a:endParaRPr lang="zh-CN" altLang="en-US"/>
        </a:p>
      </dgm:t>
    </dgm:pt>
    <dgm:pt modelId="{973C65EF-E3B8-4CF5-B140-FEC5A74F0B0E}" cxnId="{AC7A743D-1040-46F9-85B7-9946F0054745}" type="sibTrans">
      <dgm:prSet/>
      <dgm:spPr/>
      <dgm:t>
        <a:bodyPr/>
        <a:lstStyle/>
        <a:p>
          <a:endParaRPr lang="zh-CN" altLang="en-US"/>
        </a:p>
      </dgm:t>
    </dgm:pt>
    <dgm:pt modelId="{63116591-D397-40B5-AD45-C8FD7C1AD18F}">
      <dgm:prSet phldrT="[文本]"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以村民小组或自然村为基本单元的村民自治试点</a:t>
          </a:r>
        </a:p>
      </dgm:t>
    </dgm:pt>
    <dgm:pt modelId="{35D9FDAB-90FC-4149-8FA1-C2011A738832}" cxnId="{599A9F3D-C6FF-4812-822E-F015A948CF31}" type="parTrans">
      <dgm:prSet/>
      <dgm:spPr/>
      <dgm:t>
        <a:bodyPr/>
        <a:lstStyle/>
        <a:p>
          <a:endParaRPr lang="zh-CN" altLang="en-US"/>
        </a:p>
      </dgm:t>
    </dgm:pt>
    <dgm:pt modelId="{B1B09198-8815-4821-8A77-DCC2993E3086}" cxnId="{599A9F3D-C6FF-4812-822E-F015A948CF31}" type="sibTrans">
      <dgm:prSet/>
      <dgm:spPr/>
      <dgm:t>
        <a:bodyPr/>
        <a:lstStyle/>
        <a:p>
          <a:endParaRPr lang="zh-CN" altLang="en-US"/>
        </a:p>
      </dgm:t>
    </dgm:pt>
    <dgm:pt modelId="{F182C061-F3B1-4F69-8F13-4A09DB132231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加强基层监督委员会</a:t>
          </a:r>
          <a:r>
            <a:rPr lang="zh-CN" altLang="en-US" sz="14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建设</a:t>
          </a:r>
          <a:endParaRPr lang="zh-CN" altLang="en-US" sz="1400" dirty="0">
            <a:latin typeface="华文中宋" panose="02010600040101010101" pitchFamily="2" charset="-122"/>
            <a:ea typeface="华文中宋" panose="02010600040101010101" pitchFamily="2" charset="-122"/>
            <a:cs typeface="华文中宋" panose="02010600040101010101" pitchFamily="2" charset="-122"/>
          </a:endParaRPr>
        </a:p>
      </dgm:t>
    </dgm:pt>
    <dgm:pt modelId="{7561DCD1-35B6-498B-B9FE-95A609380547}" cxnId="{8E010490-A3F9-45AA-8386-26631187FDE7}" type="parTrans">
      <dgm:prSet/>
      <dgm:spPr/>
      <dgm:t>
        <a:bodyPr/>
        <a:lstStyle/>
        <a:p>
          <a:endParaRPr lang="zh-CN" altLang="en-US"/>
        </a:p>
      </dgm:t>
    </dgm:pt>
    <dgm:pt modelId="{4B9B2484-DFEF-4FBC-9D34-D8E5FE223646}" cxnId="{8E010490-A3F9-45AA-8386-26631187FDE7}" type="sibTrans">
      <dgm:prSet/>
      <dgm:spPr/>
      <dgm:t>
        <a:bodyPr/>
        <a:lstStyle/>
        <a:p>
          <a:endParaRPr lang="zh-CN" altLang="en-US"/>
        </a:p>
      </dgm:t>
    </dgm:pt>
    <dgm:pt modelId="{E2BD5C9B-0B08-41C3-A300-061A9304EBF7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应用互联网等现代信息技术，创新管理体制机制</a:t>
          </a:r>
        </a:p>
      </dgm:t>
    </dgm:pt>
    <dgm:pt modelId="{51BF6727-4212-473E-A8EE-4423FC0EA733}" cxnId="{EB141850-F9F9-4557-A208-50AC4BB4D998}" type="parTrans">
      <dgm:prSet/>
      <dgm:spPr/>
      <dgm:t>
        <a:bodyPr/>
        <a:lstStyle/>
        <a:p>
          <a:endParaRPr lang="zh-CN" altLang="en-US"/>
        </a:p>
      </dgm:t>
    </dgm:pt>
    <dgm:pt modelId="{87DB951A-7F18-46A3-846C-A9BEFF21084D}" cxnId="{EB141850-F9F9-4557-A208-50AC4BB4D998}" type="sibTrans">
      <dgm:prSet/>
      <dgm:spPr/>
      <dgm:t>
        <a:bodyPr/>
        <a:lstStyle/>
        <a:p>
          <a:endParaRPr lang="zh-CN" altLang="en-US"/>
        </a:p>
      </dgm:t>
    </dgm:pt>
    <dgm:pt modelId="{0C7614AF-FE1B-474B-8B3D-B1D06ACF75F6}">
      <dgm:prSet phldrT="[文本]"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rPr>
            <a:t>推进乡村法治建设</a:t>
          </a:r>
        </a:p>
      </dgm:t>
    </dgm:pt>
    <dgm:pt modelId="{6405A9A7-2A86-4BF1-8D9D-4D36DE3099F5}" cxnId="{33954CD9-8F4C-4C39-A470-5281B8D180DE}" type="parTrans">
      <dgm:prSet/>
      <dgm:spPr/>
      <dgm:t>
        <a:bodyPr/>
        <a:lstStyle/>
        <a:p>
          <a:endParaRPr lang="zh-CN" altLang="en-US"/>
        </a:p>
      </dgm:t>
    </dgm:pt>
    <dgm:pt modelId="{2043401E-454D-4886-ADA9-FCC81736E837}" cxnId="{33954CD9-8F4C-4C39-A470-5281B8D180DE}" type="sibTrans">
      <dgm:prSet/>
      <dgm:spPr/>
      <dgm:t>
        <a:bodyPr/>
        <a:lstStyle/>
        <a:p>
          <a:endParaRPr lang="zh-CN" altLang="en-US"/>
        </a:p>
      </dgm:t>
    </dgm:pt>
    <dgm:pt modelId="{1595198B-D222-4BF8-83BF-0D3CA5996A3E}">
      <dgm:prSet phldrT="[文本]"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推进</a:t>
          </a:r>
          <a:r>
            <a:rPr lang="zh-CN" altLang="en-US" sz="14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新区乡村</a:t>
          </a:r>
          <a:r>
            <a: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治理体系建设试点</a:t>
          </a:r>
        </a:p>
      </dgm:t>
    </dgm:pt>
    <dgm:pt modelId="{9E050DE5-CBC7-4D41-8BB4-8999E754F806}" cxnId="{C8E4FB27-8F18-4C8E-A11B-7A7874C201D8}" type="parTrans">
      <dgm:prSet/>
      <dgm:spPr/>
      <dgm:t>
        <a:bodyPr/>
        <a:lstStyle/>
        <a:p>
          <a:endParaRPr lang="zh-CN" altLang="en-US"/>
        </a:p>
      </dgm:t>
    </dgm:pt>
    <dgm:pt modelId="{1D266B9B-E78F-4C1C-9CA1-FAC55716A8D9}" cxnId="{C8E4FB27-8F18-4C8E-A11B-7A7874C201D8}" type="sibTrans">
      <dgm:prSet/>
      <dgm:spPr/>
      <dgm:t>
        <a:bodyPr/>
        <a:lstStyle/>
        <a:p>
          <a:endParaRPr lang="zh-CN" altLang="en-US"/>
        </a:p>
      </dgm:t>
    </dgm:pt>
    <dgm:pt modelId="{17F64371-F22C-44B6-AC99-423862E8495C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开展民主法治示范村建设和法律进乡村活动</a:t>
          </a:r>
          <a:endParaRPr lang="zh-CN" altLang="en-US" sz="1400" dirty="0">
            <a:latin typeface="华文中宋" panose="02010600040101010101" pitchFamily="2" charset="-122"/>
            <a:ea typeface="华文中宋" panose="02010600040101010101" pitchFamily="2" charset="-122"/>
            <a:cs typeface="华文中宋" panose="02010600040101010101" pitchFamily="2" charset="-122"/>
          </a:endParaRPr>
        </a:p>
      </dgm:t>
    </dgm:pt>
    <dgm:pt modelId="{FE518EEE-EBB6-4D5E-8E0A-9F4548382318}" cxnId="{6031F4A9-566F-428C-8E93-81E40D5CB84B}" type="parTrans">
      <dgm:prSet/>
      <dgm:spPr/>
      <dgm:t>
        <a:bodyPr/>
        <a:lstStyle/>
        <a:p>
          <a:endParaRPr lang="zh-CN" altLang="en-US"/>
        </a:p>
      </dgm:t>
    </dgm:pt>
    <dgm:pt modelId="{882A5E59-632C-4215-AA88-80DC78EAB956}" cxnId="{6031F4A9-566F-428C-8E93-81E40D5CB84B}" type="sibTrans">
      <dgm:prSet/>
      <dgm:spPr/>
      <dgm:t>
        <a:bodyPr/>
        <a:lstStyle/>
        <a:p>
          <a:endParaRPr lang="zh-CN" altLang="en-US"/>
        </a:p>
      </dgm:t>
    </dgm:pt>
    <dgm:pt modelId="{23227790-349B-4E7B-AB84-EF2F548896B6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 sz="2400" b="1">
              <a:latin typeface="微软雅黑" panose="020B0503020204020204" pitchFamily="34" charset="-122"/>
              <a:ea typeface="微软雅黑" panose="020B0503020204020204" pitchFamily="34" charset="-122"/>
            </a:rPr>
            <a:t>提升乡村德治水平</a:t>
          </a:r>
        </a:p>
      </dgm:t>
    </dgm:pt>
    <dgm:pt modelId="{1431B3C6-6CDD-4DD4-B842-DADA623219E2}" cxnId="{EB94D349-496F-4647-93F1-4F5214B10D53}" type="parTrans">
      <dgm:prSet/>
      <dgm:spPr/>
      <dgm:t>
        <a:bodyPr/>
        <a:lstStyle/>
        <a:p>
          <a:endParaRPr lang="zh-CN" altLang="en-US"/>
        </a:p>
      </dgm:t>
    </dgm:pt>
    <dgm:pt modelId="{6B1ABA1F-E1A5-4867-9DF6-23C9FD8D9D70}" cxnId="{EB94D349-496F-4647-93F1-4F5214B10D53}" type="sibTrans">
      <dgm:prSet/>
      <dgm:spPr/>
      <dgm:t>
        <a:bodyPr/>
        <a:lstStyle/>
        <a:p>
          <a:endParaRPr lang="zh-CN" altLang="en-US"/>
        </a:p>
      </dgm:t>
    </dgm:pt>
    <dgm:pt modelId="{FB382A7A-97D2-4F26-8291-907806B3418D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1400" dirty="0" err="1">
              <a:latin typeface="华文中宋" panose="02010600040101010101" pitchFamily="2" charset="-122"/>
              <a:ea typeface="华文中宋" panose="02010600040101010101" pitchFamily="2" charset="-122"/>
            </a:rPr>
            <a:t>倡导道德风尚在农村落地生根</a:t>
          </a:r>
          <a:endParaRPr altLang="en-US" sz="1400" dirty="0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2FE2FF28-C571-450C-AAC7-8A3699DB842A}" cxnId="{A3AA48B6-27A7-4FDE-9F67-A6DD6B97074F}" type="parTrans">
      <dgm:prSet/>
      <dgm:spPr/>
      <dgm:t>
        <a:bodyPr/>
        <a:lstStyle/>
        <a:p>
          <a:endParaRPr lang="zh-CN" altLang="en-US"/>
        </a:p>
      </dgm:t>
    </dgm:pt>
    <dgm:pt modelId="{9CF7E2EC-7609-468D-8800-622F748E5357}" cxnId="{A3AA48B6-27A7-4FDE-9F67-A6DD6B97074F}" type="sibTrans">
      <dgm:prSet/>
      <dgm:spPr/>
      <dgm:t>
        <a:bodyPr/>
        <a:lstStyle/>
        <a:p>
          <a:endParaRPr lang="zh-CN" altLang="en-US"/>
        </a:p>
      </dgm:t>
    </dgm:pt>
    <dgm:pt modelId="{5F8864AC-0F0D-48BA-9EF7-C2270D01C5E5}">
      <dgm:prSet phldr="false" custT="true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1400" dirty="0" err="1">
              <a:latin typeface="华文中宋" panose="02010600040101010101" pitchFamily="2" charset="-122"/>
              <a:ea typeface="华文中宋" panose="02010600040101010101" pitchFamily="2" charset="-122"/>
            </a:rPr>
            <a:t>发挥党员干部带头作用</a:t>
          </a:r>
          <a:r>
            <a:rPr lang="zh-CN" sz="1400" dirty="0">
              <a:latin typeface="华文中宋" panose="02010600040101010101" pitchFamily="2" charset="-122"/>
              <a:ea typeface="华文中宋" panose="02010600040101010101" pitchFamily="2" charset="-122"/>
            </a:rPr>
            <a:t>和</a:t>
          </a:r>
          <a:r>
            <a:rPr altLang="en-US" sz="1400" dirty="0" err="1">
              <a:latin typeface="华文中宋" panose="02010600040101010101" pitchFamily="2" charset="-122"/>
              <a:ea typeface="华文中宋" panose="02010600040101010101" pitchFamily="2" charset="-122"/>
            </a:rPr>
            <a:t>村规民约作用</a:t>
          </a:r>
          <a:endParaRPr altLang="en-US" sz="1400" dirty="0">
            <a:latin typeface="华文中宋" panose="02010600040101010101" pitchFamily="2" charset="-122"/>
            <a:ea typeface="华文中宋" panose="02010600040101010101" pitchFamily="2" charset="-122"/>
          </a:endParaRPr>
        </a:p>
      </dgm:t>
    </dgm:pt>
    <dgm:pt modelId="{C1C4977E-B15B-43ED-8E4F-30705AA681FE}" cxnId="{53BA1987-5DD6-4CDC-836F-275944140FF2}" type="parTrans">
      <dgm:prSet/>
      <dgm:spPr/>
      <dgm:t>
        <a:bodyPr/>
        <a:lstStyle/>
        <a:p>
          <a:endParaRPr lang="zh-CN" altLang="en-US"/>
        </a:p>
      </dgm:t>
    </dgm:pt>
    <dgm:pt modelId="{21A3DF0A-FCFA-47B0-82A7-002E5AC92CEF}" cxnId="{53BA1987-5DD6-4CDC-836F-275944140FF2}" type="sibTrans">
      <dgm:prSet/>
      <dgm:spPr/>
      <dgm:t>
        <a:bodyPr/>
        <a:lstStyle/>
        <a:p>
          <a:endParaRPr lang="zh-CN" altLang="en-US"/>
        </a:p>
      </dgm:t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4">
        <dgm:presLayoutVars>
          <dgm:chMax val="1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4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4">
        <dgm:presLayoutVars>
          <dgm:chMax val="1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4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8DCDF6EC-DA1E-4BFB-B25A-DFA57323B4B5}" type="pres">
      <dgm:prSet presAssocID="{973C65EF-E3B8-4CF5-B140-FEC5A74F0B0E}" presName="sp" presStyleCnt="0"/>
      <dgm:spPr/>
    </dgm:pt>
    <dgm:pt modelId="{3F2BB2C1-5788-46C7-BBC7-A198D39677C4}" type="pres">
      <dgm:prSet presAssocID="{0C7614AF-FE1B-474B-8B3D-B1D06ACF75F6}" presName="linNode" presStyleCnt="0"/>
      <dgm:spPr/>
    </dgm:pt>
    <dgm:pt modelId="{F3A1F871-519C-4E76-89EE-B8DB3D0BD125}" type="pres">
      <dgm:prSet presAssocID="{0C7614AF-FE1B-474B-8B3D-B1D06ACF75F6}" presName="parentText" presStyleLbl="node1" presStyleIdx="2" presStyleCnt="4">
        <dgm:presLayoutVars>
          <dgm:chMax val="1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F00652BC-5530-4BD7-A5E2-D7101737A3B5}" type="pres">
      <dgm:prSet presAssocID="{0C7614AF-FE1B-474B-8B3D-B1D06ACF75F6}" presName="descendantText" presStyleLbl="alignAccFollowNode1" presStyleIdx="2" presStyleCnt="4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E22FD5B1-BEDB-4078-97EB-C7EF59A642B7}" type="pres">
      <dgm:prSet presAssocID="{2043401E-454D-4886-ADA9-FCC81736E837}" presName="sp" presStyleCnt="0"/>
      <dgm:spPr/>
    </dgm:pt>
    <dgm:pt modelId="{E50FFF78-7FD5-4539-B4A9-8CBED459746C}" type="pres">
      <dgm:prSet presAssocID="{23227790-349B-4E7B-AB84-EF2F548896B6}" presName="linNode" presStyleCnt="0"/>
      <dgm:spPr/>
    </dgm:pt>
    <dgm:pt modelId="{92A8819E-C41C-4142-8B22-86E956D978BB}" type="pres">
      <dgm:prSet presAssocID="{23227790-349B-4E7B-AB84-EF2F548896B6}" presName="parentText" presStyleLbl="node1" presStyleIdx="3" presStyleCnt="4">
        <dgm:presLayoutVars>
          <dgm:chMax val="1"/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  <dgm:pt modelId="{FF2ABEE0-62E4-4C2F-97A3-4BA7BFAA765E}" type="pres">
      <dgm:prSet presAssocID="{23227790-349B-4E7B-AB84-EF2F548896B6}" presName="descendantText" presStyleLbl="alignAccFollowNode1" presStyleIdx="3" presStyleCnt="4">
        <dgm:presLayoutVars>
          <dgm:bulletEnabled val="true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F2AEEA-9A5C-4BD1-9520-A21303325DA6}" type="presOf" srcId="{FB382A7A-97D2-4F26-8291-907806B3418D}" destId="{FF2ABEE0-62E4-4C2F-97A3-4BA7BFAA765E}" srcOrd="0" destOrd="0" presId="urn:microsoft.com/office/officeart/2005/8/layout/vList5"/>
    <dgm:cxn modelId="{EB94D349-496F-4647-93F1-4F5214B10D53}" srcId="{982F9BD2-FE88-4D45-BD8D-65D1F34B0AD4}" destId="{23227790-349B-4E7B-AB84-EF2F548896B6}" srcOrd="3" destOrd="0" parTransId="{1431B3C6-6CDD-4DD4-B842-DADA623219E2}" sibTransId="{6B1ABA1F-E1A5-4867-9DF6-23C9FD8D9D70}"/>
    <dgm:cxn modelId="{33954CD9-8F4C-4C39-A470-5281B8D180DE}" srcId="{982F9BD2-FE88-4D45-BD8D-65D1F34B0AD4}" destId="{0C7614AF-FE1B-474B-8B3D-B1D06ACF75F6}" srcOrd="2" destOrd="0" parTransId="{6405A9A7-2A86-4BF1-8D9D-4D36DE3099F5}" sibTransId="{2043401E-454D-4886-ADA9-FCC81736E837}"/>
    <dgm:cxn modelId="{2C5BE3C6-752D-4D6B-99AC-49D1FC52C190}" type="presOf" srcId="{63116591-D397-40B5-AD45-C8FD7C1AD18F}" destId="{B1799245-8A88-4DFD-8913-C5C978690807}" srcOrd="0" destOrd="0" presId="urn:microsoft.com/office/officeart/2005/8/layout/vList5"/>
    <dgm:cxn modelId="{4D84AE59-36D5-43C8-A10B-CEC3209C6A6E}" type="presOf" srcId="{0C7614AF-FE1B-474B-8B3D-B1D06ACF75F6}" destId="{F3A1F871-519C-4E76-89EE-B8DB3D0BD125}" srcOrd="0" destOrd="0" presId="urn:microsoft.com/office/officeart/2005/8/layout/vList5"/>
    <dgm:cxn modelId="{861D98F1-B6B1-4039-BDE7-F081874BB4CD}" type="presOf" srcId="{EB099D45-42E4-4FB3-8BE3-22A72863D5FC}" destId="{F8FCFA27-1E37-47F3-819F-CCC620DE8027}" srcOrd="0" destOrd="0" presId="urn:microsoft.com/office/officeart/2005/8/layout/vList5"/>
    <dgm:cxn modelId="{08A9686A-BC1B-4F5E-A97A-666132E14F0D}" srcId="{8DFEF381-1089-498A-A2E9-536EBD00BCA1}" destId="{67856BDB-7B34-4717-A8DD-ED955D6E994B}" srcOrd="0" destOrd="0" parTransId="{772BA600-C67E-4B93-B4A5-0C0DECE788A8}" sibTransId="{6E0A9D10-C2CB-4F7C-BF91-F881E97D27C2}"/>
    <dgm:cxn modelId="{19CC76BD-9D45-4FF6-A17B-10FFB58377CB}" srcId="{982F9BD2-FE88-4D45-BD8D-65D1F34B0AD4}" destId="{8DFEF381-1089-498A-A2E9-536EBD00BCA1}" srcOrd="0" destOrd="0" parTransId="{7BB104C5-5E13-4BA2-8795-D771D93EFD0B}" sibTransId="{D8F41DAE-72AA-41BD-884F-BB8861ABB8ED}"/>
    <dgm:cxn modelId="{3876FC8C-91CE-4652-B4F2-836F338CB92F}" type="presOf" srcId="{5F8864AC-0F0D-48BA-9EF7-C2270D01C5E5}" destId="{FF2ABEE0-62E4-4C2F-97A3-4BA7BFAA765E}" srcOrd="0" destOrd="1" presId="urn:microsoft.com/office/officeart/2005/8/layout/vList5"/>
    <dgm:cxn modelId="{599A9F3D-C6FF-4812-822E-F015A948CF31}" srcId="{EB099D45-42E4-4FB3-8BE3-22A72863D5FC}" destId="{63116591-D397-40B5-AD45-C8FD7C1AD18F}" srcOrd="0" destOrd="0" parTransId="{35D9FDAB-90FC-4149-8FA1-C2011A738832}" sibTransId="{B1B09198-8815-4821-8A77-DCC2993E3086}"/>
    <dgm:cxn modelId="{98CB262B-4784-43E0-9C67-BC5F8847A31B}" type="presOf" srcId="{E2BD5C9B-0B08-41C3-A300-061A9304EBF7}" destId="{B1799245-8A88-4DFD-8913-C5C978690807}" srcOrd="0" destOrd="2" presId="urn:microsoft.com/office/officeart/2005/8/layout/vList5"/>
    <dgm:cxn modelId="{61B1E08E-B666-464D-83B2-9F6F429207F6}" srcId="{8DFEF381-1089-498A-A2E9-536EBD00BCA1}" destId="{3B84EDCA-06C1-4933-A43E-6A9F60D4EEDD}" srcOrd="2" destOrd="0" parTransId="{6A462BB2-47F2-48D8-A18C-5DC43A17501F}" sibTransId="{B62A7E1F-9D05-484C-BD7D-E33B88638542}"/>
    <dgm:cxn modelId="{F4E4F42F-A858-4A5E-AFEC-B1CC2FB99AC9}" type="presOf" srcId="{6ECAF9F9-AB1C-4092-9D7E-0C4719A0E6AB}" destId="{D76AE918-ABC8-47B8-8DD8-96F195BFB5B5}" srcOrd="0" destOrd="1" presId="urn:microsoft.com/office/officeart/2005/8/layout/vList5"/>
    <dgm:cxn modelId="{20BEAF59-1707-4661-A6FB-46E8BDAB8D8E}" type="presOf" srcId="{8DFEF381-1089-498A-A2E9-536EBD00BCA1}" destId="{BD6C8DA9-0F3A-464E-ACD2-6660B6C6E5C4}" srcOrd="0" destOrd="0" presId="urn:microsoft.com/office/officeart/2005/8/layout/vList5"/>
    <dgm:cxn modelId="{E28026AB-20E5-4566-9B67-B4308D4A8B5D}" type="presOf" srcId="{3B84EDCA-06C1-4933-A43E-6A9F60D4EEDD}" destId="{D76AE918-ABC8-47B8-8DD8-96F195BFB5B5}" srcOrd="0" destOrd="2" presId="urn:microsoft.com/office/officeart/2005/8/layout/vList5"/>
    <dgm:cxn modelId="{ACB059BB-3A34-40B7-BDC2-FD6725FEE591}" type="presOf" srcId="{23227790-349B-4E7B-AB84-EF2F548896B6}" destId="{92A8819E-C41C-4142-8B22-86E956D978BB}" srcOrd="0" destOrd="0" presId="urn:microsoft.com/office/officeart/2005/8/layout/vList5"/>
    <dgm:cxn modelId="{EB141850-F9F9-4557-A208-50AC4BB4D998}" srcId="{EB099D45-42E4-4FB3-8BE3-22A72863D5FC}" destId="{E2BD5C9B-0B08-41C3-A300-061A9304EBF7}" srcOrd="2" destOrd="0" parTransId="{51BF6727-4212-473E-A8EE-4423FC0EA733}" sibTransId="{87DB951A-7F18-46A3-846C-A9BEFF21084D}"/>
    <dgm:cxn modelId="{8E010490-A3F9-45AA-8386-26631187FDE7}" srcId="{EB099D45-42E4-4FB3-8BE3-22A72863D5FC}" destId="{F182C061-F3B1-4F69-8F13-4A09DB132231}" srcOrd="1" destOrd="0" parTransId="{7561DCD1-35B6-498B-B9FE-95A609380547}" sibTransId="{4B9B2484-DFEF-4FBC-9D34-D8E5FE223646}"/>
    <dgm:cxn modelId="{DB6457BE-68E8-4996-ACE7-FEC09167259C}" type="presOf" srcId="{982F9BD2-FE88-4D45-BD8D-65D1F34B0AD4}" destId="{CBB719A3-638C-41E0-B0EC-B22FA0508898}" srcOrd="0" destOrd="0" presId="urn:microsoft.com/office/officeart/2005/8/layout/vList5"/>
    <dgm:cxn modelId="{A3AA48B6-27A7-4FDE-9F67-A6DD6B97074F}" srcId="{23227790-349B-4E7B-AB84-EF2F548896B6}" destId="{FB382A7A-97D2-4F26-8291-907806B3418D}" srcOrd="0" destOrd="0" parTransId="{2FE2FF28-C571-450C-AAC7-8A3699DB842A}" sibTransId="{9CF7E2EC-7609-468D-8800-622F748E5357}"/>
    <dgm:cxn modelId="{C8E4FB27-8F18-4C8E-A11B-7A7874C201D8}" srcId="{0C7614AF-FE1B-474B-8B3D-B1D06ACF75F6}" destId="{1595198B-D222-4BF8-83BF-0D3CA5996A3E}" srcOrd="0" destOrd="0" parTransId="{9E050DE5-CBC7-4D41-8BB4-8999E754F806}" sibTransId="{1D266B9B-E78F-4C1C-9CA1-FAC55716A8D9}"/>
    <dgm:cxn modelId="{6031F4A9-566F-428C-8E93-81E40D5CB84B}" srcId="{0C7614AF-FE1B-474B-8B3D-B1D06ACF75F6}" destId="{17F64371-F22C-44B6-AC99-423862E8495C}" srcOrd="1" destOrd="0" parTransId="{FE518EEE-EBB6-4D5E-8E0A-9F4548382318}" sibTransId="{882A5E59-632C-4215-AA88-80DC78EAB956}"/>
    <dgm:cxn modelId="{95AF410C-4E51-4FB5-9B1A-A8737C02434F}" srcId="{8DFEF381-1089-498A-A2E9-536EBD00BCA1}" destId="{6ECAF9F9-AB1C-4092-9D7E-0C4719A0E6AB}" srcOrd="1" destOrd="0" parTransId="{958A68F7-67AD-416D-A0D4-DFCC144AEFA2}" sibTransId="{AF560BD2-3BEF-48AA-B29D-603C6A9997E8}"/>
    <dgm:cxn modelId="{53BA1987-5DD6-4CDC-836F-275944140FF2}" srcId="{23227790-349B-4E7B-AB84-EF2F548896B6}" destId="{5F8864AC-0F0D-48BA-9EF7-C2270D01C5E5}" srcOrd="1" destOrd="0" parTransId="{C1C4977E-B15B-43ED-8E4F-30705AA681FE}" sibTransId="{21A3DF0A-FCFA-47B0-82A7-002E5AC92CEF}"/>
    <dgm:cxn modelId="{AC7A743D-1040-46F9-85B7-9946F0054745}" srcId="{982F9BD2-FE88-4D45-BD8D-65D1F34B0AD4}" destId="{EB099D45-42E4-4FB3-8BE3-22A72863D5FC}" srcOrd="1" destOrd="0" parTransId="{C2BA91CD-5382-45C0-B4F4-75094723F4D9}" sibTransId="{973C65EF-E3B8-4CF5-B140-FEC5A74F0B0E}"/>
    <dgm:cxn modelId="{89293287-C19F-4C4E-9EA6-238D56769583}" type="presOf" srcId="{1595198B-D222-4BF8-83BF-0D3CA5996A3E}" destId="{F00652BC-5530-4BD7-A5E2-D7101737A3B5}" srcOrd="0" destOrd="0" presId="urn:microsoft.com/office/officeart/2005/8/layout/vList5"/>
    <dgm:cxn modelId="{C4DDA523-4378-4B7C-9438-4F64570690D2}" type="presOf" srcId="{67856BDB-7B34-4717-A8DD-ED955D6E994B}" destId="{D76AE918-ABC8-47B8-8DD8-96F195BFB5B5}" srcOrd="0" destOrd="0" presId="urn:microsoft.com/office/officeart/2005/8/layout/vList5"/>
    <dgm:cxn modelId="{B53E2D54-DB4C-4C23-885F-5D3389B73E68}" type="presOf" srcId="{F182C061-F3B1-4F69-8F13-4A09DB132231}" destId="{B1799245-8A88-4DFD-8913-C5C978690807}" srcOrd="0" destOrd="1" presId="urn:microsoft.com/office/officeart/2005/8/layout/vList5"/>
    <dgm:cxn modelId="{1D3EDE0C-87FB-487A-8B05-B2F6D6B77BE0}" type="presOf" srcId="{17F64371-F22C-44B6-AC99-423862E8495C}" destId="{F00652BC-5530-4BD7-A5E2-D7101737A3B5}" srcOrd="0" destOrd="1" presId="urn:microsoft.com/office/officeart/2005/8/layout/vList5"/>
    <dgm:cxn modelId="{71439D34-8CC0-4113-AA88-983171FDCA6C}" type="presParOf" srcId="{CBB719A3-638C-41E0-B0EC-B22FA0508898}" destId="{53879FB3-2A34-4B19-A163-E7E5A2A61ED1}" srcOrd="0" destOrd="0" presId="urn:microsoft.com/office/officeart/2005/8/layout/vList5"/>
    <dgm:cxn modelId="{5EFED88F-4CE7-4929-B189-A63036594668}" type="presParOf" srcId="{53879FB3-2A34-4B19-A163-E7E5A2A61ED1}" destId="{BD6C8DA9-0F3A-464E-ACD2-6660B6C6E5C4}" srcOrd="0" destOrd="0" presId="urn:microsoft.com/office/officeart/2005/8/layout/vList5"/>
    <dgm:cxn modelId="{E30EF8D7-181C-42BF-B2F0-A0D56CB71790}" type="presParOf" srcId="{53879FB3-2A34-4B19-A163-E7E5A2A61ED1}" destId="{D76AE918-ABC8-47B8-8DD8-96F195BFB5B5}" srcOrd="1" destOrd="0" presId="urn:microsoft.com/office/officeart/2005/8/layout/vList5"/>
    <dgm:cxn modelId="{8CBB64D8-1633-4B01-B383-DC9A16F8EDBE}" type="presParOf" srcId="{CBB719A3-638C-41E0-B0EC-B22FA0508898}" destId="{FFE0819C-8AC4-4036-9C1A-1EC29F5C921E}" srcOrd="1" destOrd="0" presId="urn:microsoft.com/office/officeart/2005/8/layout/vList5"/>
    <dgm:cxn modelId="{BB21BD74-377B-4D17-AB84-7343055A72FC}" type="presParOf" srcId="{CBB719A3-638C-41E0-B0EC-B22FA0508898}" destId="{F7591D7B-260A-4799-8396-533EFCB75BEB}" srcOrd="2" destOrd="0" presId="urn:microsoft.com/office/officeart/2005/8/layout/vList5"/>
    <dgm:cxn modelId="{DC947300-DA01-4F9F-8DA0-BDE4B74326E1}" type="presParOf" srcId="{F7591D7B-260A-4799-8396-533EFCB75BEB}" destId="{F8FCFA27-1E37-47F3-819F-CCC620DE8027}" srcOrd="0" destOrd="0" presId="urn:microsoft.com/office/officeart/2005/8/layout/vList5"/>
    <dgm:cxn modelId="{E89FCAD5-5AD4-4CEA-A096-10CF0D31D880}" type="presParOf" srcId="{F7591D7B-260A-4799-8396-533EFCB75BEB}" destId="{B1799245-8A88-4DFD-8913-C5C978690807}" srcOrd="1" destOrd="0" presId="urn:microsoft.com/office/officeart/2005/8/layout/vList5"/>
    <dgm:cxn modelId="{D5ED9B1B-5488-4B56-AC92-50BBE99C56B1}" type="presParOf" srcId="{CBB719A3-638C-41E0-B0EC-B22FA0508898}" destId="{8DCDF6EC-DA1E-4BFB-B25A-DFA57323B4B5}" srcOrd="3" destOrd="0" presId="urn:microsoft.com/office/officeart/2005/8/layout/vList5"/>
    <dgm:cxn modelId="{BFAC7298-4A38-41CB-9736-D4F6C4B89EA5}" type="presParOf" srcId="{CBB719A3-638C-41E0-B0EC-B22FA0508898}" destId="{3F2BB2C1-5788-46C7-BBC7-A198D39677C4}" srcOrd="4" destOrd="0" presId="urn:microsoft.com/office/officeart/2005/8/layout/vList5"/>
    <dgm:cxn modelId="{DE817684-4B22-4374-B9CB-9B0DB7997B5D}" type="presParOf" srcId="{3F2BB2C1-5788-46C7-BBC7-A198D39677C4}" destId="{F3A1F871-519C-4E76-89EE-B8DB3D0BD125}" srcOrd="0" destOrd="0" presId="urn:microsoft.com/office/officeart/2005/8/layout/vList5"/>
    <dgm:cxn modelId="{7E8C5587-DB11-4AA5-84A8-036ED55FB910}" type="presParOf" srcId="{3F2BB2C1-5788-46C7-BBC7-A198D39677C4}" destId="{F00652BC-5530-4BD7-A5E2-D7101737A3B5}" srcOrd="1" destOrd="0" presId="urn:microsoft.com/office/officeart/2005/8/layout/vList5"/>
    <dgm:cxn modelId="{BE6B7D6D-C72A-4208-A799-0503F40199F5}" type="presParOf" srcId="{CBB719A3-638C-41E0-B0EC-B22FA0508898}" destId="{E22FD5B1-BEDB-4078-97EB-C7EF59A642B7}" srcOrd="5" destOrd="0" presId="urn:microsoft.com/office/officeart/2005/8/layout/vList5"/>
    <dgm:cxn modelId="{5B554B8B-59BF-4CC8-9A7E-CB8B0714DDC2}" type="presParOf" srcId="{CBB719A3-638C-41E0-B0EC-B22FA0508898}" destId="{E50FFF78-7FD5-4539-B4A9-8CBED459746C}" srcOrd="6" destOrd="0" presId="urn:microsoft.com/office/officeart/2005/8/layout/vList5"/>
    <dgm:cxn modelId="{3DB5FBE9-C2C4-4CC4-8CCD-20374FD6D97B}" type="presParOf" srcId="{E50FFF78-7FD5-4539-B4A9-8CBED459746C}" destId="{92A8819E-C41C-4142-8B22-86E956D978BB}" srcOrd="0" destOrd="0" presId="urn:microsoft.com/office/officeart/2005/8/layout/vList5"/>
    <dgm:cxn modelId="{3848359E-35CE-4BE8-86C6-4141DC4B1856}" type="presParOf" srcId="{E50FFF78-7FD5-4539-B4A9-8CBED459746C}" destId="{FF2ABEE0-62E4-4C2F-97A3-4BA7BFAA76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E918-ABC8-47B8-8DD8-96F195BFB5B5}">
      <dsp:nvSpPr>
        <dsp:cNvPr id="0" name=""/>
        <dsp:cNvSpPr/>
      </dsp:nvSpPr>
      <dsp:spPr>
        <a:xfrm rot="5400000">
          <a:off x="5382941" y="-2151085"/>
          <a:ext cx="973894" cy="55246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配强领导班子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推进村党组织标准化规划化建设</a:t>
          </a:r>
          <a:endParaRPr lang="zh-CN" altLang="en-US" sz="1400" kern="1200" dirty="0">
            <a:latin typeface="华文中宋" panose="02010600040101010101" pitchFamily="2" charset="-122"/>
            <a:ea typeface="华文中宋" panose="02010600040101010101" pitchFamily="2" charset="-122"/>
            <a:cs typeface="华文中宋" panose="02010600040101010101" pitchFamily="2" charset="-12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在优秀农村青年中发展党员</a:t>
          </a:r>
        </a:p>
      </dsp:txBody>
      <dsp:txXfrm rot="-5400000">
        <a:off x="3107588" y="171810"/>
        <a:ext cx="5477059" cy="878810"/>
      </dsp:txXfrm>
    </dsp:sp>
    <dsp:sp modelId="{BD6C8DA9-0F3A-464E-ACD2-6660B6C6E5C4}">
      <dsp:nvSpPr>
        <dsp:cNvPr id="0" name=""/>
        <dsp:cNvSpPr/>
      </dsp:nvSpPr>
      <dsp:spPr>
        <a:xfrm>
          <a:off x="0" y="2531"/>
          <a:ext cx="3107588" cy="1217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加强农村基层党建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427" y="61958"/>
        <a:ext cx="2988734" cy="1098514"/>
      </dsp:txXfrm>
    </dsp:sp>
    <dsp:sp modelId="{B1799245-8A88-4DFD-8913-C5C978690807}">
      <dsp:nvSpPr>
        <dsp:cNvPr id="0" name=""/>
        <dsp:cNvSpPr/>
      </dsp:nvSpPr>
      <dsp:spPr>
        <a:xfrm rot="5400000">
          <a:off x="5382941" y="-872849"/>
          <a:ext cx="973894" cy="55246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以村民小组或自然村为基本单元的村民自治试点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加强基层监督委员会</a:t>
          </a:r>
          <a:r>
            <a:rPr lang="zh-CN" altLang="en-US" sz="1400" kern="12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建设</a:t>
          </a:r>
          <a:endParaRPr lang="zh-CN" altLang="en-US" sz="1400" kern="1200" dirty="0">
            <a:latin typeface="华文中宋" panose="02010600040101010101" pitchFamily="2" charset="-122"/>
            <a:ea typeface="华文中宋" panose="02010600040101010101" pitchFamily="2" charset="-122"/>
            <a:cs typeface="华文中宋" panose="02010600040101010101" pitchFamily="2" charset="-12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应用互联网等现代信息技术，创新管理体制机制</a:t>
          </a:r>
        </a:p>
      </dsp:txBody>
      <dsp:txXfrm rot="-5400000">
        <a:off x="3107588" y="1450046"/>
        <a:ext cx="5477059" cy="878810"/>
      </dsp:txXfrm>
    </dsp:sp>
    <dsp:sp modelId="{F8FCFA27-1E37-47F3-819F-CCC620DE8027}">
      <dsp:nvSpPr>
        <dsp:cNvPr id="0" name=""/>
        <dsp:cNvSpPr/>
      </dsp:nvSpPr>
      <dsp:spPr>
        <a:xfrm>
          <a:off x="0" y="1280767"/>
          <a:ext cx="3107588" cy="12173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完善乡村自治制度</a:t>
          </a:r>
        </a:p>
      </dsp:txBody>
      <dsp:txXfrm>
        <a:off x="59427" y="1340194"/>
        <a:ext cx="2988734" cy="1098514"/>
      </dsp:txXfrm>
    </dsp:sp>
    <dsp:sp modelId="{F00652BC-5530-4BD7-A5E2-D7101737A3B5}">
      <dsp:nvSpPr>
        <dsp:cNvPr id="0" name=""/>
        <dsp:cNvSpPr/>
      </dsp:nvSpPr>
      <dsp:spPr>
        <a:xfrm rot="5400000">
          <a:off x="5382941" y="405387"/>
          <a:ext cx="973894" cy="55246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推进</a:t>
          </a:r>
          <a:r>
            <a:rPr lang="zh-CN" altLang="en-US" sz="1400" kern="12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新区乡村</a:t>
          </a:r>
          <a:r>
            <a:rPr lang="zh-CN" altLang="en-US" sz="1400" kern="12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治理体系建设试点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rPr>
            <a:t>开展民主法治示范村建设和法律进乡村活动</a:t>
          </a:r>
          <a:endParaRPr lang="zh-CN" altLang="en-US" sz="1400" kern="1200" dirty="0">
            <a:latin typeface="华文中宋" panose="02010600040101010101" pitchFamily="2" charset="-122"/>
            <a:ea typeface="华文中宋" panose="02010600040101010101" pitchFamily="2" charset="-122"/>
            <a:cs typeface="华文中宋" panose="02010600040101010101" pitchFamily="2" charset="-122"/>
          </a:endParaRPr>
        </a:p>
      </dsp:txBody>
      <dsp:txXfrm rot="-5400000">
        <a:off x="3107588" y="2728282"/>
        <a:ext cx="5477059" cy="878810"/>
      </dsp:txXfrm>
    </dsp:sp>
    <dsp:sp modelId="{F3A1F871-519C-4E76-89EE-B8DB3D0BD125}">
      <dsp:nvSpPr>
        <dsp:cNvPr id="0" name=""/>
        <dsp:cNvSpPr/>
      </dsp:nvSpPr>
      <dsp:spPr>
        <a:xfrm>
          <a:off x="0" y="2559004"/>
          <a:ext cx="3107588" cy="12173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推进乡村法治建设</a:t>
          </a:r>
        </a:p>
      </dsp:txBody>
      <dsp:txXfrm>
        <a:off x="59427" y="2618431"/>
        <a:ext cx="2988734" cy="1098514"/>
      </dsp:txXfrm>
    </dsp:sp>
    <dsp:sp modelId="{FF2ABEE0-62E4-4C2F-97A3-4BA7BFAA765E}">
      <dsp:nvSpPr>
        <dsp:cNvPr id="0" name=""/>
        <dsp:cNvSpPr/>
      </dsp:nvSpPr>
      <dsp:spPr>
        <a:xfrm rot="5400000">
          <a:off x="5382941" y="1683624"/>
          <a:ext cx="973894" cy="55246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altLang="en-US" sz="1400" kern="1200" dirty="0" err="1">
              <a:latin typeface="华文中宋" panose="02010600040101010101" pitchFamily="2" charset="-122"/>
              <a:ea typeface="华文中宋" panose="02010600040101010101" pitchFamily="2" charset="-122"/>
            </a:rPr>
            <a:t>倡导道德风尚在农村落地生根</a:t>
          </a:r>
          <a:endParaRPr altLang="en-US" sz="1400" kern="1200" dirty="0">
            <a:latin typeface="华文中宋" panose="02010600040101010101" pitchFamily="2" charset="-122"/>
            <a:ea typeface="华文中宋" panose="02010600040101010101" pitchFamily="2" charset="-12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altLang="en-US" sz="1400" kern="1200" dirty="0" err="1">
              <a:latin typeface="华文中宋" panose="02010600040101010101" pitchFamily="2" charset="-122"/>
              <a:ea typeface="华文中宋" panose="02010600040101010101" pitchFamily="2" charset="-122"/>
            </a:rPr>
            <a:t>发挥党员干部带头作用</a:t>
          </a:r>
          <a:r>
            <a:rPr lang="zh-CN" sz="1400" kern="1200" dirty="0">
              <a:latin typeface="华文中宋" panose="02010600040101010101" pitchFamily="2" charset="-122"/>
              <a:ea typeface="华文中宋" panose="02010600040101010101" pitchFamily="2" charset="-122"/>
            </a:rPr>
            <a:t>和</a:t>
          </a:r>
          <a:r>
            <a:rPr altLang="en-US" sz="1400" kern="1200" dirty="0" err="1">
              <a:latin typeface="华文中宋" panose="02010600040101010101" pitchFamily="2" charset="-122"/>
              <a:ea typeface="华文中宋" panose="02010600040101010101" pitchFamily="2" charset="-122"/>
            </a:rPr>
            <a:t>村规民约作用</a:t>
          </a:r>
          <a:endParaRPr altLang="en-US" sz="1400" kern="1200" dirty="0">
            <a:latin typeface="华文中宋" panose="02010600040101010101" pitchFamily="2" charset="-122"/>
            <a:ea typeface="华文中宋" panose="02010600040101010101" pitchFamily="2" charset="-122"/>
          </a:endParaRPr>
        </a:p>
      </dsp:txBody>
      <dsp:txXfrm rot="-5400000">
        <a:off x="3107588" y="4006519"/>
        <a:ext cx="5477059" cy="878810"/>
      </dsp:txXfrm>
    </dsp:sp>
    <dsp:sp modelId="{92A8819E-C41C-4142-8B22-86E956D978BB}">
      <dsp:nvSpPr>
        <dsp:cNvPr id="0" name=""/>
        <dsp:cNvSpPr/>
      </dsp:nvSpPr>
      <dsp:spPr>
        <a:xfrm>
          <a:off x="0" y="3837240"/>
          <a:ext cx="3107588" cy="12173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 sz="24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提升乡村德治水平</a:t>
          </a:r>
        </a:p>
      </dsp:txBody>
      <dsp:txXfrm>
        <a:off x="59427" y="3896667"/>
        <a:ext cx="2988734" cy="1098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12">
          <dgm:prSet phldr="true"/>
        </dgm:pt>
        <dgm:pt modelId="2">
          <dgm:prSet phldr="true"/>
        </dgm:pt>
        <dgm:pt modelId="21">
          <dgm:prSet phldr="true"/>
        </dgm:pt>
        <dgm:pt modelId="22">
          <dgm:prSet phldr="true"/>
        </dgm:pt>
        <dgm:pt modelId="3">
          <dgm:prSet phldr="true"/>
        </dgm:pt>
        <dgm:pt modelId="31">
          <dgm:prSet phldr="true"/>
        </dgm:pt>
        <dgm:pt modelId="32">
          <dgm:prSet phldr="true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true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true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C2CA4F-D7DE-488A-91BF-5F219BDB2DD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false" compatLnSpc="true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2BF6AA-E2F1-47BB-82AB-C1534BF35F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以国内大循环为主体，国内国际双循环相互促进，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实现城市与乡村的空间有机穿插，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生产、生活、生态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间有逻辑的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融合共生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，打造独具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西咸特色的现代田园城市</a:t>
            </a:r>
            <a:endParaRPr lang="en-US" altLang="zh-CN" sz="1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 charset="0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坚持“城乡等值化”理念，加强顶层设计和改革落地，为农业农村综合改革探索新路子、增添新活力，创造更多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可复制、可推广的经验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、重点布局都市现代农业、观光体验、休闲旅游、一二三产融合</a:t>
            </a:r>
            <a:endParaRPr lang="en-US" altLang="zh-CN" sz="1200" dirty="0" smtClean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、重点布局临空农业、设施农业、蔬菜园艺、观赏园艺</a:t>
            </a:r>
            <a:endParaRPr lang="zh-CN" altLang="en-US" sz="1200" dirty="0" smtClean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dirty="0" smtClean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Users\王艳妮\Desktop\010.jpg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true"/>
          </p:cNvPicPr>
          <p:nvPr userDrawn="true"/>
        </p:nvPicPr>
        <p:blipFill>
          <a:blip r:embed="rId3"/>
          <a:srcRect t="87167" b="2155"/>
          <a:stretch>
            <a:fillRect/>
          </a:stretch>
        </p:blipFill>
        <p:spPr>
          <a:xfrm>
            <a:off x="-3175" y="6019800"/>
            <a:ext cx="12195175" cy="838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1057275" y="441325"/>
            <a:ext cx="10325100" cy="0"/>
          </a:xfrm>
          <a:prstGeom prst="line">
            <a:avLst/>
          </a:prstGeom>
          <a:ln w="7620">
            <a:solidFill>
              <a:srgbClr val="FA7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1330794" y="414545"/>
            <a:ext cx="166480" cy="64810"/>
            <a:chOff x="2848571" y="403256"/>
            <a:chExt cx="138708" cy="54000"/>
          </a:xfrm>
          <a:solidFill>
            <a:srgbClr val="FA7406"/>
          </a:solidFill>
        </p:grpSpPr>
        <p:sp>
          <p:nvSpPr>
            <p:cNvPr id="8" name="燕尾形 7"/>
            <p:cNvSpPr>
              <a:spLocks noChangeAspect="true"/>
            </p:cNvSpPr>
            <p:nvPr/>
          </p:nvSpPr>
          <p:spPr bwMode="auto">
            <a:xfrm>
              <a:off x="2848571" y="403256"/>
              <a:ext cx="54000" cy="540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燕尾形 8"/>
            <p:cNvSpPr>
              <a:spLocks noChangeAspect="true"/>
            </p:cNvSpPr>
            <p:nvPr/>
          </p:nvSpPr>
          <p:spPr bwMode="auto">
            <a:xfrm>
              <a:off x="2889846" y="403256"/>
              <a:ext cx="54000" cy="540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燕尾形 9"/>
            <p:cNvSpPr>
              <a:spLocks noChangeAspect="true"/>
            </p:cNvSpPr>
            <p:nvPr/>
          </p:nvSpPr>
          <p:spPr bwMode="auto">
            <a:xfrm>
              <a:off x="2933279" y="403256"/>
              <a:ext cx="54000" cy="540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4762" y="374650"/>
            <a:ext cx="1295400" cy="87313"/>
          </a:xfrm>
          <a:prstGeom prst="rect">
            <a:avLst/>
          </a:prstGeom>
          <a:solidFill>
            <a:srgbClr val="FA7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日期占位符 1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225E8E-3903-4A15-862C-634D323209C8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FFF970-41C2-44A3-A5C7-A92E69669E6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 hasCustomPrompt="true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9295A2-7140-4103-9380-FAC21743A955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C7EE79-8B28-4E68-BFCE-A9618E6D368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 hasCustomPrompt="true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654D07-0B05-4D8E-A923-AD0B5C135EB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F3346A-BC12-439B-841F-F2AD4B03C43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true"/>
          </p:cNvSpPr>
          <p:nvPr>
            <p:ph idx="1" hasCustomPrompt="true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4CE73-D082-4E4C-9E76-A73A769FD162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24805-77AE-4611-B99C-4BA832F2F535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、项目工作\1、西咸新区十四五农业农村发展规划\ppt\图标.png"/>
          <p:cNvPicPr>
            <a:picLocks noChangeAspect="true" noChangeArrowheads="true"/>
          </p:cNvPicPr>
          <p:nvPr userDrawn="true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9385935" y="6614795"/>
            <a:ext cx="212725" cy="2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1、项目工作\1、西咸新区十四五农业农村发展规划\ppt\ppt中图片\图标2.png"/>
          <p:cNvPicPr>
            <a:picLocks noChangeAspect="true" noChangeArrowheads="true"/>
          </p:cNvPicPr>
          <p:nvPr userDrawn="true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9598660" y="6672580"/>
            <a:ext cx="2593340" cy="1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true"/>
          </p:cNvSpPr>
          <p:nvPr>
            <p:ph sz="half" idx="1" hasCustomPrompt="true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 hasCustomPrompt="true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true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4636A5-9BE1-4F97-BA01-7CAE0F9BD9AC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7C1841-18AB-4287-AD45-1D94BEC4D30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 hasCustomPrompt="true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 hasCustomPrompt="true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true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83A2C5-E739-40CB-8C03-9416C8AB8806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true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true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0BE9B9-5608-473F-B153-9FEBC7C7C42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257C67-9BAA-4878-9A9A-ABA8A1ED62FF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742F09-5034-4635-AD7E-2135C28F5EAC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true"/>
          </p:cNvSpPr>
          <p:nvPr>
            <p:ph idx="1" hasCustomPrompt="true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 hasCustomPrompt="true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true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D6B0EB-B1A4-451F-922D-CC9F5FFE1C45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EE5828-0D46-4904-B56D-E8EF9DD5010C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 hasCustomPrompt="true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true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BDA13-63E1-413A-852E-1BCDED703BE7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FD062D-FE43-415E-9A31-EA8195571621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true"/>
          <p:nvPr/>
        </p:nvSpPr>
        <p:spPr>
          <a:xfrm>
            <a:off x="2326640" y="2717165"/>
            <a:ext cx="10033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陕西省西咸新区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十四五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农业农村发展规划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（2021-2025）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13500000">
            <a:off x="-2434590" y="1003935"/>
            <a:ext cx="4848860" cy="4848860"/>
          </a:xfrm>
          <a:custGeom>
            <a:avLst/>
            <a:gdLst>
              <a:gd name="connsiteX0" fmla="*/ 1026 w 7636"/>
              <a:gd name="connsiteY0" fmla="*/ 6602 h 7636"/>
              <a:gd name="connsiteX1" fmla="*/ 0 w 7636"/>
              <a:gd name="connsiteY1" fmla="*/ 0 h 7636"/>
              <a:gd name="connsiteX2" fmla="*/ 7636 w 7636"/>
              <a:gd name="connsiteY2" fmla="*/ 7636 h 7636"/>
              <a:gd name="connsiteX3" fmla="*/ 1026 w 7636"/>
              <a:gd name="connsiteY3" fmla="*/ 6602 h 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6" h="7636">
                <a:moveTo>
                  <a:pt x="1026" y="6602"/>
                </a:moveTo>
                <a:lnTo>
                  <a:pt x="0" y="0"/>
                </a:lnTo>
                <a:lnTo>
                  <a:pt x="7636" y="7636"/>
                </a:lnTo>
                <a:lnTo>
                  <a:pt x="1026" y="6602"/>
                </a:lnTo>
                <a:close/>
              </a:path>
            </a:pathLst>
          </a:cu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269490" y="3428365"/>
            <a:ext cx="991997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083300" y="2529205"/>
            <a:ext cx="6022975" cy="1675765"/>
            <a:chOff x="8650" y="3983"/>
            <a:chExt cx="9485" cy="2639"/>
          </a:xfrm>
        </p:grpSpPr>
        <p:sp>
          <p:nvSpPr>
            <p:cNvPr id="20" name="矩形 19"/>
            <p:cNvSpPr/>
            <p:nvPr/>
          </p:nvSpPr>
          <p:spPr>
            <a:xfrm>
              <a:off x="8650" y="3983"/>
              <a:ext cx="2489" cy="2489"/>
            </a:xfrm>
            <a:prstGeom prst="rect">
              <a:avLst/>
            </a:prstGeom>
            <a:solidFill>
              <a:srgbClr val="97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511" y="3998"/>
              <a:ext cx="8624" cy="2489"/>
            </a:xfrm>
            <a:prstGeom prst="rect">
              <a:avLst/>
            </a:prstGeom>
            <a:noFill/>
            <a:ln>
              <a:solidFill>
                <a:srgbClr val="977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8650" y="4106"/>
              <a:ext cx="2489" cy="2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/>
                  </a:solidFill>
                  <a:latin typeface="Impact" panose="020B0806030902050204" pitchFamily="34" charset="0"/>
                  <a:ea typeface="+mj-ea"/>
                </a:rPr>
                <a:t>03</a:t>
              </a:r>
              <a:endParaRPr lang="en-US" altLang="zh-CN" sz="8800" dirty="0">
                <a:solidFill>
                  <a:schemeClr val="tx1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28" name="文本框 27"/>
            <p:cNvSpPr txBox="true"/>
            <p:nvPr/>
          </p:nvSpPr>
          <p:spPr>
            <a:xfrm>
              <a:off x="13122" y="4734"/>
              <a:ext cx="407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指导思想</a:t>
              </a:r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11000" y="4439732"/>
            <a:ext cx="2242085" cy="657016"/>
            <a:chOff x="7123141" y="4626389"/>
            <a:chExt cx="2242085" cy="657016"/>
          </a:xfrm>
        </p:grpSpPr>
        <p:sp>
          <p:nvSpPr>
            <p:cNvPr id="8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指导思想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2" name="弧形 1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8485505" y="5435955"/>
            <a:ext cx="2242085" cy="657016"/>
            <a:chOff x="7123141" y="4626389"/>
            <a:chExt cx="2242085" cy="657016"/>
          </a:xfrm>
        </p:grpSpPr>
        <p:sp>
          <p:nvSpPr>
            <p:cNvPr id="15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基本原则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9" name="弧形 1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18"/>
          <p:cNvSpPr/>
          <p:nvPr/>
        </p:nvSpPr>
        <p:spPr>
          <a:xfrm>
            <a:off x="612775" y="2247900"/>
            <a:ext cx="4765040" cy="2383790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8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1" name="Rectangle 2"/>
          <p:cNvSpPr txBox="true">
            <a:spLocks noChangeArrowheads="true"/>
          </p:cNvSpPr>
          <p:nvPr/>
        </p:nvSpPr>
        <p:spPr bwMode="auto">
          <a:xfrm>
            <a:off x="678815" y="2741930"/>
            <a:ext cx="444690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buFont typeface="Arial" panose="02080604020202020204" pitchFamily="34" charset="0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buFont typeface="Arial" panose="02080604020202020204" pitchFamily="34" charset="0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9337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33909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8481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43053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习近平新时代中国特色社会主义思想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乡村振兴战略实施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巩固脱贫攻坚成果同乡村振兴有效衔接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以创新发展推行农业农村现代化发展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57010" y="2247900"/>
            <a:ext cx="4765040" cy="2383790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8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Rectangle 2"/>
          <p:cNvSpPr txBox="true">
            <a:spLocks noChangeArrowheads="true"/>
          </p:cNvSpPr>
          <p:nvPr/>
        </p:nvSpPr>
        <p:spPr bwMode="auto">
          <a:xfrm>
            <a:off x="6557010" y="2247900"/>
            <a:ext cx="460756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buFont typeface="Arial" panose="02080604020202020204" pitchFamily="34" charset="0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buFont typeface="Arial" panose="02080604020202020204" pitchFamily="34" charset="0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9337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33909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8481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4305300" indent="-647700" defTabSz="12382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坚持党的全面领导，健全党的领导体制机制乡村振兴战略实施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坚持优先发展理念，确保资源和要素的供给</a:t>
            </a:r>
            <a:endParaRPr lang="zh-CN" altLang="en-US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坚持农民主体地位，增进农民民生福祉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坚持绿色高效发展，创新“两山”转化模式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坚持统筹谋划思维，推进农业农村全面发展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443"/>
          <p:cNvSpPr>
            <a:spLocks noChangeArrowheads="true"/>
          </p:cNvSpPr>
          <p:nvPr/>
        </p:nvSpPr>
        <p:spPr bwMode="auto">
          <a:xfrm>
            <a:off x="10724703" y="881925"/>
            <a:ext cx="681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false" compatLnSpc="tru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陵墓遗址核心区、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86475" y="12065"/>
            <a:ext cx="0" cy="6845935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组合 179"/>
          <p:cNvGrpSpPr/>
          <p:nvPr/>
        </p:nvGrpSpPr>
        <p:grpSpPr>
          <a:xfrm>
            <a:off x="612775" y="735685"/>
            <a:ext cx="2242085" cy="657016"/>
            <a:chOff x="7123141" y="4626389"/>
            <a:chExt cx="2242085" cy="657016"/>
          </a:xfrm>
        </p:grpSpPr>
        <p:sp>
          <p:nvSpPr>
            <p:cNvPr id="181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指导思想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85" name="弧形 184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551930" y="711555"/>
            <a:ext cx="2242085" cy="657016"/>
            <a:chOff x="7123141" y="4626389"/>
            <a:chExt cx="2242085" cy="657016"/>
          </a:xfrm>
        </p:grpSpPr>
        <p:sp>
          <p:nvSpPr>
            <p:cNvPr id="9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基本原则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33" name="弧形 32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34" name="弧形 33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3300" y="2538730"/>
            <a:ext cx="6022975" cy="1666240"/>
            <a:chOff x="8650" y="3998"/>
            <a:chExt cx="9485" cy="2624"/>
          </a:xfrm>
        </p:grpSpPr>
        <p:sp>
          <p:nvSpPr>
            <p:cNvPr id="20" name="矩形 19"/>
            <p:cNvSpPr/>
            <p:nvPr/>
          </p:nvSpPr>
          <p:spPr>
            <a:xfrm>
              <a:off x="8650" y="3998"/>
              <a:ext cx="2489" cy="2489"/>
            </a:xfrm>
            <a:prstGeom prst="rect">
              <a:avLst/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511" y="3998"/>
              <a:ext cx="8624" cy="2489"/>
            </a:xfrm>
            <a:prstGeom prst="rect">
              <a:avLst/>
            </a:prstGeom>
            <a:noFill/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8650" y="4106"/>
              <a:ext cx="2489" cy="2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/>
                  </a:solidFill>
                  <a:latin typeface="Impact" panose="020B0806030902050204" pitchFamily="34" charset="0"/>
                  <a:ea typeface="+mj-ea"/>
                </a:rPr>
                <a:t>04</a:t>
              </a:r>
              <a:endParaRPr lang="en-US" altLang="zh-CN" sz="8800" dirty="0">
                <a:solidFill>
                  <a:schemeClr val="tx1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3" name="文本框 2"/>
            <p:cNvSpPr txBox="true"/>
            <p:nvPr/>
          </p:nvSpPr>
          <p:spPr>
            <a:xfrm>
              <a:off x="13122" y="4734"/>
              <a:ext cx="4191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规划</a:t>
              </a:r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布局</a:t>
              </a:r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06275" y="4477832"/>
            <a:ext cx="2242085" cy="657016"/>
            <a:chOff x="7123141" y="4626389"/>
            <a:chExt cx="2242085" cy="657016"/>
          </a:xfrm>
        </p:grpSpPr>
        <p:sp>
          <p:nvSpPr>
            <p:cNvPr id="8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总体规划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2" name="弧形 1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8780780" y="5435955"/>
            <a:ext cx="2242085" cy="657016"/>
            <a:chOff x="7123141" y="4626389"/>
            <a:chExt cx="2242085" cy="657016"/>
          </a:xfrm>
        </p:grpSpPr>
        <p:sp>
          <p:nvSpPr>
            <p:cNvPr id="15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9" name="弧形 1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52575" y="1179195"/>
            <a:ext cx="2648585" cy="2743835"/>
            <a:chOff x="1587" y="1022"/>
            <a:chExt cx="4171" cy="4321"/>
          </a:xfrm>
        </p:grpSpPr>
        <p:sp>
          <p:nvSpPr>
            <p:cNvPr id="13" name="椭圆 12"/>
            <p:cNvSpPr/>
            <p:nvPr/>
          </p:nvSpPr>
          <p:spPr>
            <a:xfrm>
              <a:off x="1879" y="1815"/>
              <a:ext cx="3528" cy="3528"/>
            </a:xfrm>
            <a:prstGeom prst="ellipse">
              <a:avLst/>
            </a:prstGeom>
            <a:gradFill flip="none" rotWithShape="true">
              <a:gsLst>
                <a:gs pos="0">
                  <a:srgbClr val="00A249"/>
                </a:gs>
                <a:gs pos="100000">
                  <a:srgbClr val="92D050"/>
                </a:gs>
              </a:gsLst>
              <a:lin ang="1620000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FZDaBiaoSong-B06" panose="03000509000000000000" pitchFamily="65" charset="-122"/>
                <a:sym typeface="Times New Roman" panose="02020603050405020304" charset="0"/>
              </a:endParaRPr>
            </a:p>
          </p:txBody>
        </p:sp>
        <p:pic>
          <p:nvPicPr>
            <p:cNvPr id="14" name="图片 1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942" y="1878"/>
              <a:ext cx="3402" cy="3402"/>
            </a:xfrm>
            <a:prstGeom prst="ellipse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587" y="1022"/>
              <a:ext cx="4171" cy="58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b="1" kern="100" dirty="0">
                  <a:latin typeface="华文中宋" panose="02010600040101010101" pitchFamily="2" charset="-122"/>
                  <a:ea typeface="华文中宋" panose="02010600040101010101" pitchFamily="2" charset="-122"/>
                  <a:sym typeface="Times New Roman" panose="02020603050405020304" charset="0"/>
                </a:rPr>
                <a:t>城乡融合示范区</a:t>
              </a:r>
              <a:endParaRPr lang="zh-CN" altLang="zh-CN" b="1" kern="100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49615" y="1172210"/>
            <a:ext cx="2240280" cy="2722245"/>
            <a:chOff x="808" y="1462"/>
            <a:chExt cx="3528" cy="4287"/>
          </a:xfrm>
        </p:grpSpPr>
        <p:sp>
          <p:nvSpPr>
            <p:cNvPr id="22" name="椭圆 21"/>
            <p:cNvSpPr/>
            <p:nvPr/>
          </p:nvSpPr>
          <p:spPr>
            <a:xfrm>
              <a:off x="808" y="2221"/>
              <a:ext cx="3528" cy="3528"/>
            </a:xfrm>
            <a:prstGeom prst="ellipse">
              <a:avLst/>
            </a:prstGeom>
            <a:gradFill flip="none" rotWithShape="true">
              <a:gsLst>
                <a:gs pos="0">
                  <a:srgbClr val="00A249"/>
                </a:gs>
                <a:gs pos="100000">
                  <a:srgbClr val="92D050"/>
                </a:gs>
              </a:gsLst>
              <a:lin ang="1620000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FZDaBiaoSong-B06" panose="03000509000000000000" pitchFamily="65" charset="-122"/>
                <a:sym typeface="Times New Roman" panose="02020603050405020304" charset="0"/>
              </a:endParaRPr>
            </a:p>
          </p:txBody>
        </p:sp>
        <p:pic>
          <p:nvPicPr>
            <p:cNvPr id="17" name="图片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1" y="2284"/>
              <a:ext cx="3402" cy="3402"/>
            </a:xfrm>
            <a:prstGeom prst="ellipse">
              <a:avLst/>
            </a:prstGeom>
          </p:spPr>
        </p:pic>
        <p:sp>
          <p:nvSpPr>
            <p:cNvPr id="107" name="矩形 106"/>
            <p:cNvSpPr/>
            <p:nvPr/>
          </p:nvSpPr>
          <p:spPr>
            <a:xfrm>
              <a:off x="898" y="1462"/>
              <a:ext cx="3403" cy="58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zh-CN" b="1" kern="100" dirty="0">
                  <a:latin typeface="华文中宋" panose="02010600040101010101" pitchFamily="2" charset="-122"/>
                  <a:ea typeface="华文中宋" panose="02010600040101010101" pitchFamily="2" charset="-122"/>
                  <a:sym typeface="Times New Roman" panose="02020603050405020304" charset="0"/>
                </a:rPr>
                <a:t>农业农村改革高地</a:t>
              </a:r>
              <a:endParaRPr lang="zh-CN" altLang="zh-CN" b="1" kern="100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21580" y="1150620"/>
            <a:ext cx="2378075" cy="2743835"/>
            <a:chOff x="5210" y="1428"/>
            <a:chExt cx="3745" cy="4321"/>
          </a:xfrm>
        </p:grpSpPr>
        <p:sp>
          <p:nvSpPr>
            <p:cNvPr id="5" name="椭圆 4"/>
            <p:cNvSpPr/>
            <p:nvPr/>
          </p:nvSpPr>
          <p:spPr>
            <a:xfrm>
              <a:off x="5225" y="2221"/>
              <a:ext cx="3528" cy="3528"/>
            </a:xfrm>
            <a:prstGeom prst="ellipse">
              <a:avLst/>
            </a:prstGeom>
            <a:gradFill flip="none" rotWithShape="true">
              <a:gsLst>
                <a:gs pos="0">
                  <a:srgbClr val="00A249"/>
                </a:gs>
                <a:gs pos="100000">
                  <a:srgbClr val="92D050"/>
                </a:gs>
              </a:gsLst>
              <a:lin ang="16200000" scaled="true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FZDaBiaoSong-B06" panose="03000509000000000000" pitchFamily="65" charset="-122"/>
                <a:sym typeface="Times New Roman" panose="02020603050405020304" charset="0"/>
              </a:endParaRPr>
            </a:p>
          </p:txBody>
        </p:sp>
        <p:pic>
          <p:nvPicPr>
            <p:cNvPr id="23" name="图片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88" y="2284"/>
              <a:ext cx="3402" cy="3402"/>
            </a:xfrm>
            <a:prstGeom prst="ellipse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210" y="1428"/>
              <a:ext cx="3745" cy="58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zh-CN" b="1" kern="100" dirty="0">
                  <a:latin typeface="华文中宋" panose="02010600040101010101" pitchFamily="2" charset="-122"/>
                  <a:ea typeface="华文中宋" panose="02010600040101010101" pitchFamily="2" charset="-122"/>
                  <a:sym typeface="Times New Roman" panose="02020603050405020304" charset="0"/>
                </a:rPr>
                <a:t>特色新型城镇化范例</a:t>
              </a:r>
              <a:endParaRPr lang="zh-CN" altLang="zh-CN" b="1" kern="100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1448435" y="4041775"/>
            <a:ext cx="2838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、落实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国家关于西咸新区国家城乡融合试验区改革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任务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 charset="0"/>
            </a:endParaRPr>
          </a:p>
          <a:p>
            <a:pPr algn="l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重点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在进城落户农民依法自愿有偿转让退出农村权益制度、科技成果入乡转化机制、城乡产业协同发展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平台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 charset="0"/>
            </a:endParaRPr>
          </a:p>
          <a:p>
            <a:pPr algn="l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城乡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基础设施一体化发展体制机制做出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“西咸探索”</a:t>
            </a:r>
            <a:r>
              <a:rPr lang="zh-CN" altLang="zh-CN" sz="1600" kern="100" dirty="0" smtClean="0">
                <a:solidFill>
                  <a:prstClr val="white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  <a:sym typeface="Times New Roman" panose="02020603050405020304" charset="0"/>
              </a:rPr>
              <a:t>监测</a:t>
            </a:r>
            <a:r>
              <a:rPr lang="zh-CN" altLang="zh-CN" sz="1600" kern="100" dirty="0">
                <a:solidFill>
                  <a:prstClr val="white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  <a:sym typeface="Times New Roman" panose="02020603050405020304" charset="0"/>
              </a:rPr>
              <a:t>网络</a:t>
            </a:r>
            <a:endParaRPr lang="zh-CN" altLang="zh-CN" sz="1600" kern="100" dirty="0">
              <a:solidFill>
                <a:prstClr val="white"/>
              </a:solidFill>
              <a:latin typeface="方正大标宋_GBK" panose="03000509000000000000" pitchFamily="65" charset="-122"/>
              <a:ea typeface="方正大标宋_GBK" panose="03000509000000000000" pitchFamily="65" charset="-122"/>
              <a:sym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37098" y="4470429"/>
            <a:ext cx="3121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、构筑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“田园织底+城区锚固+生态链接”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空间布局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系统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 charset="0"/>
            </a:endParaRPr>
          </a:p>
          <a:p>
            <a:pPr algn="l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、建设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“城市+社区+田园”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发展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格局</a:t>
            </a:r>
            <a:endParaRPr lang="zh-CN" altLang="zh-CN" sz="1600" kern="100" dirty="0">
              <a:solidFill>
                <a:prstClr val="white"/>
              </a:solidFill>
              <a:latin typeface="方正大标宋_GBK" panose="03000509000000000000" pitchFamily="65" charset="-122"/>
              <a:ea typeface="方正大标宋_GBK" panose="03000509000000000000" pitchFamily="65" charset="-122"/>
              <a:sym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8175" y="4470429"/>
            <a:ext cx="2838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重点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推进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农村土地、农村集体产权、农村经营模式、农村多元投入机制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等方面探索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charset="0"/>
              </a:rPr>
              <a:t>创新</a:t>
            </a:r>
            <a:endParaRPr lang="zh-CN" altLang="zh-CN" sz="1600" kern="100" dirty="0">
              <a:solidFill>
                <a:prstClr val="white"/>
              </a:solidFill>
              <a:latin typeface="方正大标宋_GBK" panose="03000509000000000000" pitchFamily="65" charset="-122"/>
              <a:ea typeface="方正大标宋_GBK" panose="03000509000000000000" pitchFamily="65" charset="-122"/>
              <a:sym typeface="Times New Roman" panose="0202060305040502030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27392" y="173690"/>
            <a:ext cx="3959492" cy="657016"/>
            <a:chOff x="7123141" y="4626389"/>
            <a:chExt cx="3959492" cy="657016"/>
          </a:xfrm>
        </p:grpSpPr>
        <p:sp>
          <p:nvSpPr>
            <p:cNvPr id="26" name="TextBox 24"/>
            <p:cNvSpPr txBox="true"/>
            <p:nvPr/>
          </p:nvSpPr>
          <p:spPr>
            <a:xfrm>
              <a:off x="7918644" y="4767738"/>
              <a:ext cx="3163989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总体规划</a:t>
              </a:r>
              <a:r>
                <a:rPr lang="en-US" altLang="zh-CN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0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发展定位</a:t>
              </a:r>
              <a:endParaRPr lang="zh-CN" altLang="en-US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30" name="弧形 29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组合 179"/>
          <p:cNvGrpSpPr/>
          <p:nvPr/>
        </p:nvGrpSpPr>
        <p:grpSpPr>
          <a:xfrm>
            <a:off x="114300" y="47345"/>
            <a:ext cx="3838574" cy="657016"/>
            <a:chOff x="7123141" y="4626389"/>
            <a:chExt cx="3838574" cy="657016"/>
          </a:xfrm>
        </p:grpSpPr>
        <p:sp>
          <p:nvSpPr>
            <p:cNvPr id="181" name="TextBox 24"/>
            <p:cNvSpPr txBox="true"/>
            <p:nvPr/>
          </p:nvSpPr>
          <p:spPr>
            <a:xfrm>
              <a:off x="7918644" y="4767738"/>
              <a:ext cx="3043071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总体规划</a:t>
              </a:r>
              <a:r>
                <a:rPr lang="en-US" altLang="zh-CN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0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空间布局</a:t>
              </a:r>
              <a:endParaRPr lang="zh-CN" altLang="en-US" sz="20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84" name="组合 183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85" name="弧形 184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86" name="弧形 185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pic>
        <p:nvPicPr>
          <p:cNvPr id="4" name="图片 3" descr="布局图20210803"/>
          <p:cNvPicPr>
            <a:picLocks noChangeAspect="true"/>
          </p:cNvPicPr>
          <p:nvPr/>
        </p:nvPicPr>
        <p:blipFill>
          <a:blip r:embed="rId1"/>
          <a:srcRect r="7673"/>
          <a:stretch>
            <a:fillRect/>
          </a:stretch>
        </p:blipFill>
        <p:spPr>
          <a:xfrm>
            <a:off x="6644640" y="415290"/>
            <a:ext cx="5547360" cy="5926455"/>
          </a:xfrm>
          <a:prstGeom prst="rect">
            <a:avLst/>
          </a:prstGeom>
        </p:spPr>
      </p:pic>
      <p:sp>
        <p:nvSpPr>
          <p:cNvPr id="5" name="文本框 4"/>
          <p:cNvSpPr txBox="true"/>
          <p:nvPr/>
        </p:nvSpPr>
        <p:spPr>
          <a:xfrm>
            <a:off x="6796405" y="5274945"/>
            <a:ext cx="2065020" cy="829945"/>
          </a:xfrm>
          <a:prstGeom prst="rect">
            <a:avLst/>
          </a:prstGeom>
          <a:solidFill>
            <a:srgbClr val="DEE8EB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大王镇、马王街道、斗门街道、高桥街道、王寺街道、三桥街道、钓台街道、沣东街道、建章街道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true"/>
          <p:nvPr/>
        </p:nvSpPr>
        <p:spPr>
          <a:xfrm>
            <a:off x="8180705" y="742315"/>
            <a:ext cx="2261235" cy="275590"/>
          </a:xfrm>
          <a:prstGeom prst="rect">
            <a:avLst/>
          </a:prstGeom>
          <a:solidFill>
            <a:srgbClr val="EFCEA5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黑体" panose="02010609060101010101" charset="-122"/>
                <a:ea typeface="黑体" panose="02010609060101010101" charset="-122"/>
              </a:rPr>
              <a:t>太平镇、北杜街道、底张街道</a:t>
            </a:r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0326370" y="3452495"/>
            <a:ext cx="2065020" cy="645160"/>
          </a:xfrm>
          <a:prstGeom prst="rect">
            <a:avLst/>
          </a:prstGeom>
          <a:solidFill>
            <a:srgbClr val="F9A6A1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周陵街道、渭城街道、窑店街道、正阳街道、高庄镇、崇文镇、永乐镇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4"/>
          <p:cNvSpPr txBox="true">
            <a:spLocks noChangeArrowheads="true"/>
          </p:cNvSpPr>
          <p:nvPr/>
        </p:nvSpPr>
        <p:spPr bwMode="auto">
          <a:xfrm>
            <a:off x="183666" y="941253"/>
            <a:ext cx="979003" cy="49981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txBody>
          <a:bodyPr lIns="117391" tIns="58695" rIns="117391" bIns="5869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880745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/>
                <a:ea typeface="微软雅黑" panose="020B0503020204020204" pitchFamily="34" charset="-122"/>
              </a:rPr>
              <a:t>两带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_GBK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6046" y="894080"/>
            <a:ext cx="4243469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五陵塬现代农业农村发展带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都市农业、休闲体验、三产融合</a:t>
            </a:r>
            <a:endParaRPr lang="en-US" altLang="zh-CN" dirty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6046" y="1557563"/>
            <a:ext cx="422423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泾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河现代农业农村发展带：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       临</a:t>
            </a:r>
            <a:r>
              <a:rPr lang="zh-CN" altLang="en-US" dirty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空农业、设施农业、蔬菜园艺</a:t>
            </a:r>
            <a:endParaRPr lang="en-US" altLang="zh-CN" dirty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4"/>
          <p:cNvSpPr txBox="true">
            <a:spLocks noChangeArrowheads="true"/>
          </p:cNvSpPr>
          <p:nvPr/>
        </p:nvSpPr>
        <p:spPr bwMode="auto">
          <a:xfrm>
            <a:off x="182852" y="2463226"/>
            <a:ext cx="979003" cy="49981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txBody>
          <a:bodyPr lIns="117391" tIns="58695" rIns="117391" bIns="5869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880745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/>
                <a:ea typeface="微软雅黑" panose="020B0503020204020204" pitchFamily="34" charset="-122"/>
              </a:rPr>
              <a:t>三区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_GBK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26046" y="2445898"/>
            <a:ext cx="4804520" cy="10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都市农业发展区：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农业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结合优势，发展都市农业、农业科技服务</a:t>
            </a:r>
            <a:endParaRPr lang="en-US" altLang="zh-CN" dirty="0" smtClean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农村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城郊融合，补齐设施短板，发展特色住宿</a:t>
            </a:r>
            <a:endParaRPr lang="en-US" altLang="zh-CN" dirty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26046" y="3541308"/>
            <a:ext cx="4807726" cy="10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传统农业升级区：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农业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提质增效，保障粮食产量、打造特色品牌</a:t>
            </a:r>
            <a:endParaRPr lang="en-US" altLang="zh-CN" dirty="0" smtClean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农村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连片规划，提升人居环境，打造移村异景</a:t>
            </a:r>
            <a:endParaRPr lang="en-US" altLang="zh-CN" dirty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35571" y="4631551"/>
            <a:ext cx="4810932" cy="10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创新农业拓展区：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农业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依托区位，发展优势农业，打造航食品牌</a:t>
            </a:r>
            <a:endParaRPr lang="en-US" altLang="zh-CN" dirty="0" smtClean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农村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依据规划，提升人居环境，保护生态环境</a:t>
            </a:r>
            <a:endParaRPr lang="en-US" altLang="zh-CN" dirty="0"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4"/>
          <p:cNvSpPr txBox="true">
            <a:spLocks noChangeArrowheads="true"/>
          </p:cNvSpPr>
          <p:nvPr/>
        </p:nvSpPr>
        <p:spPr bwMode="auto">
          <a:xfrm>
            <a:off x="183666" y="5872437"/>
            <a:ext cx="979003" cy="499812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txBody>
          <a:bodyPr lIns="117391" tIns="58695" rIns="117391" bIns="5869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880745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大黑_GBK"/>
                <a:ea typeface="微软雅黑" panose="020B0503020204020204" pitchFamily="34" charset="-122"/>
              </a:rPr>
              <a:t>多点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黑_GBK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9700" y="5861364"/>
            <a:ext cx="481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以现有</a:t>
            </a:r>
            <a:r>
              <a:rPr lang="zh-CN" altLang="en-US" dirty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一定规模或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发展较为</a:t>
            </a:r>
            <a:r>
              <a:rPr lang="zh-CN" altLang="en-US" dirty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成熟的企业、园区、基地平台等为主，带动周边区域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发展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true"/>
      <p:bldP spid="18" grpId="0" animBg="true"/>
      <p:bldP spid="22" grpId="0" animBg="tru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-57151" y="0"/>
            <a:ext cx="122586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true"/>
          <p:nvPr/>
        </p:nvSpPr>
        <p:spPr>
          <a:xfrm>
            <a:off x="-48896" y="1933575"/>
            <a:ext cx="12250420" cy="3226524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到2025年，新区乡村振兴取得阶段性成果，农业农村现代化水平得到较大幅度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2500"/>
              </a:lnSpc>
              <a:buFont typeface="Wingdings" panose="05000000000000000000" charset="0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Wingdings" panose="05000000000000000000" charset="0"/>
            </a:pPr>
            <a:r>
              <a:rPr lang="zh-CN" altLang="en-US" dirty="0" smtClean="0">
                <a:latin typeface="新宋体"/>
                <a:ea typeface="新宋体"/>
                <a:cs typeface="微软雅黑" panose="020B0503020204020204" pitchFamily="34" charset="-122"/>
              </a:rPr>
              <a:t>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农业产业体系基本成形，农业绿色发展全面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Wingdings" panose="05000000000000000000" charset="0"/>
            </a:pPr>
            <a:r>
              <a:rPr lang="zh-CN" altLang="en-US" dirty="0" smtClean="0">
                <a:latin typeface="新宋体"/>
                <a:ea typeface="新宋体"/>
                <a:cs typeface="微软雅黑" panose="020B0503020204020204" pitchFamily="34" charset="-122"/>
              </a:rPr>
              <a:t>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一二三产业融合发展不断深化，乡村产业充分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Wingdings" panose="05000000000000000000" charset="0"/>
            </a:pPr>
            <a:r>
              <a:rPr lang="zh-CN" altLang="en-US" dirty="0" smtClean="0">
                <a:latin typeface="新宋体"/>
                <a:ea typeface="新宋体"/>
                <a:cs typeface="微软雅黑" panose="020B0503020204020204" pitchFamily="34" charset="-122"/>
              </a:rPr>
              <a:t>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基础设施条件明显改善，人居环境质量显著提升，新时代美丽乡村建设取得阶段性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Wingdings" panose="05000000000000000000" charset="0"/>
            </a:pPr>
            <a:r>
              <a:rPr lang="zh-CN" altLang="en-US" dirty="0" smtClean="0">
                <a:latin typeface="新宋体"/>
                <a:ea typeface="新宋体"/>
                <a:cs typeface="微软雅黑" panose="020B0503020204020204" pitchFamily="34" charset="-122"/>
              </a:rPr>
              <a:t>④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统一的社会保障制度体系得到巩固，乡村优秀传统文化得以传承和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Wingdings" panose="05000000000000000000" charset="0"/>
            </a:pPr>
            <a:r>
              <a:rPr lang="zh-CN" altLang="en-US" dirty="0" smtClean="0">
                <a:latin typeface="新宋体"/>
                <a:ea typeface="新宋体"/>
                <a:cs typeface="微软雅黑" panose="020B0503020204020204" pitchFamily="34" charset="-122"/>
              </a:rPr>
              <a:t>⑤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乡村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治理能力有效增强，现代乡村治理体系基本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Wingdings" panose="05000000000000000000" charset="0"/>
            </a:pPr>
            <a:r>
              <a:rPr lang="zh-CN" altLang="en-US" dirty="0" smtClean="0">
                <a:latin typeface="新宋体"/>
                <a:ea typeface="新宋体"/>
                <a:cs typeface="微软雅黑" panose="020B0503020204020204" pitchFamily="34" charset="-122"/>
              </a:rPr>
              <a:t>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居民人均收入比进一步缩小，农村居民的获得感、幸福感、安全感进一步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300" y="94970"/>
            <a:ext cx="3838574" cy="657016"/>
            <a:chOff x="7123141" y="4626389"/>
            <a:chExt cx="3838574" cy="657016"/>
          </a:xfrm>
        </p:grpSpPr>
        <p:sp>
          <p:nvSpPr>
            <p:cNvPr id="12" name="TextBox 24"/>
            <p:cNvSpPr txBox="true"/>
            <p:nvPr/>
          </p:nvSpPr>
          <p:spPr>
            <a:xfrm>
              <a:off x="7918644" y="4767738"/>
              <a:ext cx="3043071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总体规划</a:t>
              </a:r>
              <a:r>
                <a:rPr lang="en-US" altLang="zh-CN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发展目标</a:t>
              </a:r>
              <a:endParaRPr lang="zh-CN" altLang="en-US" sz="20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7" name="弧形 1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8" name="弧形 1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30" name="Shape 1794"/>
          <p:cNvSpPr/>
          <p:nvPr/>
        </p:nvSpPr>
        <p:spPr>
          <a:xfrm>
            <a:off x="442808" y="179595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1" name="Shape 1794"/>
          <p:cNvSpPr/>
          <p:nvPr/>
        </p:nvSpPr>
        <p:spPr>
          <a:xfrm>
            <a:off x="428010" y="350561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Shape 1794"/>
          <p:cNvSpPr/>
          <p:nvPr/>
        </p:nvSpPr>
        <p:spPr>
          <a:xfrm>
            <a:off x="428010" y="528457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3" name="PA-102255"/>
          <p:cNvSpPr/>
          <p:nvPr/>
        </p:nvSpPr>
        <p:spPr>
          <a:xfrm>
            <a:off x="2809875" y="817238"/>
            <a:ext cx="6607683" cy="5172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1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、巩固脱贫攻坚成果，有效衔接乡村振兴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818765" y="1662837"/>
            <a:ext cx="8928100" cy="2155825"/>
            <a:chOff x="1301750" y="1654174"/>
            <a:chExt cx="8928100" cy="2718435"/>
          </a:xfrm>
        </p:grpSpPr>
        <p:sp>
          <p:nvSpPr>
            <p:cNvPr id="35" name="矩形 34"/>
            <p:cNvSpPr/>
            <p:nvPr/>
          </p:nvSpPr>
          <p:spPr>
            <a:xfrm>
              <a:off x="1720850" y="2857499"/>
              <a:ext cx="3827780" cy="396875"/>
            </a:xfrm>
            <a:prstGeom prst="rect">
              <a:avLst/>
            </a:prstGeom>
            <a:solidFill>
              <a:srgbClr val="CA4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巩固拓展脱贫攻坚成果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756910" y="1819909"/>
              <a:ext cx="3827780" cy="396875"/>
            </a:xfrm>
            <a:prstGeom prst="rect">
              <a:avLst/>
            </a:prstGeom>
            <a:solidFill>
              <a:srgbClr val="D66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全面落实总体稳定的政策体系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56910" y="2468244"/>
              <a:ext cx="3827780" cy="396875"/>
            </a:xfrm>
            <a:prstGeom prst="rect">
              <a:avLst/>
            </a:prstGeom>
            <a:solidFill>
              <a:srgbClr val="D66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扎实推进常态化监测帮扶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756910" y="3115944"/>
              <a:ext cx="3827780" cy="396875"/>
            </a:xfrm>
            <a:prstGeom prst="rect">
              <a:avLst/>
            </a:prstGeom>
            <a:solidFill>
              <a:srgbClr val="D66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持续巩固两不愁三保障成果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756910" y="3764280"/>
              <a:ext cx="3827780" cy="396875"/>
            </a:xfrm>
            <a:prstGeom prst="rect">
              <a:avLst/>
            </a:prstGeom>
            <a:solidFill>
              <a:srgbClr val="D66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健全优化社会兜底保障体系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01750" y="1654174"/>
              <a:ext cx="8928100" cy="2718435"/>
            </a:xfrm>
            <a:prstGeom prst="rect">
              <a:avLst/>
            </a:prstGeom>
            <a:noFill/>
            <a:ln w="22225">
              <a:solidFill>
                <a:srgbClr val="CA46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09875" y="4046321"/>
            <a:ext cx="8928100" cy="2379980"/>
            <a:chOff x="1728470" y="3717290"/>
            <a:chExt cx="8928100" cy="2921000"/>
          </a:xfrm>
        </p:grpSpPr>
        <p:sp>
          <p:nvSpPr>
            <p:cNvPr id="42" name="矩形 41"/>
            <p:cNvSpPr/>
            <p:nvPr/>
          </p:nvSpPr>
          <p:spPr>
            <a:xfrm>
              <a:off x="6176010" y="5013325"/>
              <a:ext cx="3827780" cy="396875"/>
            </a:xfrm>
            <a:prstGeom prst="rect">
              <a:avLst/>
            </a:prstGeom>
            <a:solidFill>
              <a:srgbClr val="00A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做好同乡村振兴有效衔接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139950" y="3861435"/>
              <a:ext cx="3827780" cy="396875"/>
            </a:xfrm>
            <a:prstGeom prst="rect">
              <a:avLst/>
            </a:prstGeom>
            <a:solidFill>
              <a:srgbClr val="00C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实施乡村特色产业振兴行动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39950" y="4437380"/>
              <a:ext cx="3827780" cy="396875"/>
            </a:xfrm>
            <a:prstGeom prst="rect">
              <a:avLst/>
            </a:prstGeom>
            <a:solidFill>
              <a:srgbClr val="00C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实施消费帮扶行动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139950" y="5013325"/>
              <a:ext cx="3827780" cy="396875"/>
            </a:xfrm>
            <a:prstGeom prst="rect">
              <a:avLst/>
            </a:prstGeom>
            <a:solidFill>
              <a:srgbClr val="00C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实施脱贫人口稳岗就业行动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139950" y="5589270"/>
              <a:ext cx="3827780" cy="396875"/>
            </a:xfrm>
            <a:prstGeom prst="rect">
              <a:avLst/>
            </a:prstGeom>
            <a:solidFill>
              <a:srgbClr val="00C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实施基本公共服务优化行动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39950" y="6165215"/>
              <a:ext cx="3827780" cy="396875"/>
            </a:xfrm>
            <a:prstGeom prst="rect">
              <a:avLst/>
            </a:prstGeom>
            <a:solidFill>
              <a:srgbClr val="00C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实施重点村帮扶行动</a:t>
              </a: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28470" y="3717290"/>
              <a:ext cx="8928100" cy="2921000"/>
            </a:xfrm>
            <a:prstGeom prst="rect">
              <a:avLst/>
            </a:prstGeom>
            <a:noFill/>
            <a:ln w="22225">
              <a:solidFill>
                <a:srgbClr val="00A4B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/>
        </p:nvSpPr>
        <p:spPr bwMode="auto">
          <a:xfrm>
            <a:off x="6478370" y="2317527"/>
            <a:ext cx="1761490" cy="1761490"/>
          </a:xfrm>
          <a:prstGeom prst="ellipse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5" rIns="96009" bIns="48005" anchor="ctr"/>
          <a:lstStyle/>
          <a:p>
            <a:pPr algn="ctr" defTabSz="1358265">
              <a:lnSpc>
                <a:spcPct val="150000"/>
              </a:lnSpc>
            </a:pP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552665" y="2337212"/>
            <a:ext cx="1612800" cy="16128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12" name="PA-102255"/>
          <p:cNvSpPr/>
          <p:nvPr/>
        </p:nvSpPr>
        <p:spPr>
          <a:xfrm>
            <a:off x="2428873" y="451515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、大力发展都市现代农业，推进乡村产业振兴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18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9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0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28570" y="1286683"/>
            <a:ext cx="1688465" cy="68897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构建现代特色产业体系</a:t>
            </a:r>
            <a:endParaRPr lang="zh-CN" altLang="en-US" sz="18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40530" y="1287491"/>
            <a:ext cx="1688465" cy="504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构建现代高效生产体系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83787" y="1287491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持续创新现代经营体系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30272" y="1287491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促进一二三产业融合发展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76105" y="1280968"/>
            <a:ext cx="1688465" cy="504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培育农业发展新型载体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350770" y="2253392"/>
            <a:ext cx="1761490" cy="1761490"/>
          </a:xfrm>
          <a:prstGeom prst="ellipse">
            <a:avLst/>
          </a:prstGeom>
          <a:solidFill>
            <a:srgbClr val="FFC000">
              <a:alpha val="60000"/>
            </a:srgb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5" rIns="96009" bIns="48005" anchor="ctr"/>
          <a:lstStyle/>
          <a:p>
            <a:pPr algn="ctr" defTabSz="1358265">
              <a:lnSpc>
                <a:spcPct val="150000"/>
              </a:lnSpc>
            </a:pP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4384675" y="2272442"/>
            <a:ext cx="1761490" cy="1761490"/>
          </a:xfrm>
          <a:prstGeom prst="ellipse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5" rIns="96009" bIns="48005" anchor="ctr"/>
          <a:lstStyle/>
          <a:p>
            <a:pPr algn="ctr" defTabSz="1358265">
              <a:lnSpc>
                <a:spcPct val="150000"/>
              </a:lnSpc>
            </a:pP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10373360" y="2288467"/>
            <a:ext cx="1761490" cy="1761490"/>
          </a:xfrm>
          <a:prstGeom prst="ellipse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5" rIns="96009" bIns="48005" anchor="ctr"/>
          <a:lstStyle/>
          <a:p>
            <a:pPr algn="ctr" defTabSz="1358265">
              <a:lnSpc>
                <a:spcPct val="150000"/>
              </a:lnSpc>
            </a:pP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8387397" y="2337212"/>
            <a:ext cx="1761490" cy="1761490"/>
          </a:xfrm>
          <a:prstGeom prst="ellipse">
            <a:avLst/>
          </a:prstGeom>
          <a:solidFill>
            <a:srgbClr val="B27FD9">
              <a:alpha val="57000"/>
            </a:srgb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005" rIns="96009" bIns="48005" anchor="ctr"/>
          <a:lstStyle/>
          <a:p>
            <a:pPr algn="ctr" defTabSz="1358265">
              <a:lnSpc>
                <a:spcPct val="150000"/>
              </a:lnSpc>
            </a:pPr>
            <a:endParaRPr lang="zh-CN" altLang="en-US" sz="1600" b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/>
          <p:nvPr/>
        </p:nvPicPr>
        <p:blipFill>
          <a:blip r:embed="rId2"/>
          <a:srcRect r="30107"/>
          <a:stretch>
            <a:fillRect/>
          </a:stretch>
        </p:blipFill>
        <p:spPr>
          <a:xfrm>
            <a:off x="2425065" y="2401982"/>
            <a:ext cx="1612800" cy="16128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sp>
        <p:nvSpPr>
          <p:cNvPr id="32" name="椭圆 31"/>
          <p:cNvSpPr/>
          <p:nvPr/>
        </p:nvSpPr>
        <p:spPr bwMode="auto">
          <a:xfrm>
            <a:off x="4213225" y="2880772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33" name="椭圆 32"/>
          <p:cNvSpPr/>
          <p:nvPr/>
        </p:nvSpPr>
        <p:spPr bwMode="auto">
          <a:xfrm>
            <a:off x="4213225" y="3382422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pic>
        <p:nvPicPr>
          <p:cNvPr id="37" name="图片 36"/>
          <p:cNvPicPr/>
          <p:nvPr/>
        </p:nvPicPr>
        <p:blipFill>
          <a:blip r:embed="rId3"/>
          <a:stretch>
            <a:fillRect/>
          </a:stretch>
        </p:blipFill>
        <p:spPr>
          <a:xfrm>
            <a:off x="4513580" y="2346737"/>
            <a:ext cx="1612800" cy="16128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pic>
        <p:nvPicPr>
          <p:cNvPr id="38" name="图片 37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3460" y="2318212"/>
            <a:ext cx="1612800" cy="16128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pic>
        <p:nvPicPr>
          <p:cNvPr id="39" name="图片 3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859" y="2411607"/>
            <a:ext cx="1612800" cy="1612800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  <p:sp>
        <p:nvSpPr>
          <p:cNvPr id="41" name="文本框 94"/>
          <p:cNvSpPr txBox="true"/>
          <p:nvPr/>
        </p:nvSpPr>
        <p:spPr>
          <a:xfrm>
            <a:off x="1656715" y="4401185"/>
            <a:ext cx="2455545" cy="30670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做精做强时令果蔬、食用菌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95"/>
          <p:cNvSpPr txBox="true"/>
          <p:nvPr/>
        </p:nvSpPr>
        <p:spPr>
          <a:xfrm>
            <a:off x="4529405" y="4396517"/>
            <a:ext cx="1616075" cy="30670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稳步发展特色花卉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96"/>
          <p:cNvSpPr txBox="true"/>
          <p:nvPr/>
        </p:nvSpPr>
        <p:spPr>
          <a:xfrm>
            <a:off x="6629767" y="4378419"/>
            <a:ext cx="1649095" cy="30670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优化提升泾阳茯茶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97"/>
          <p:cNvSpPr txBox="true"/>
          <p:nvPr/>
        </p:nvSpPr>
        <p:spPr>
          <a:xfrm>
            <a:off x="8520747" y="4303712"/>
            <a:ext cx="1658620" cy="52197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强化农产品质量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8"/>
          <p:cNvSpPr txBox="true"/>
          <p:nvPr/>
        </p:nvSpPr>
        <p:spPr>
          <a:xfrm>
            <a:off x="10485755" y="4294187"/>
            <a:ext cx="1612900" cy="52197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聚力打造农产品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6299200" y="2880772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0" name="椭圆 49"/>
          <p:cNvSpPr/>
          <p:nvPr/>
        </p:nvSpPr>
        <p:spPr bwMode="auto">
          <a:xfrm>
            <a:off x="6299200" y="3382422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1" name="椭圆 50"/>
          <p:cNvSpPr/>
          <p:nvPr/>
        </p:nvSpPr>
        <p:spPr bwMode="auto">
          <a:xfrm>
            <a:off x="8269204" y="2868484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2" name="椭圆 51"/>
          <p:cNvSpPr/>
          <p:nvPr/>
        </p:nvSpPr>
        <p:spPr bwMode="auto">
          <a:xfrm>
            <a:off x="8269204" y="3370134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3" name="椭圆 52"/>
          <p:cNvSpPr/>
          <p:nvPr/>
        </p:nvSpPr>
        <p:spPr bwMode="auto">
          <a:xfrm>
            <a:off x="10174521" y="2868484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4" name="椭圆 53"/>
          <p:cNvSpPr/>
          <p:nvPr/>
        </p:nvSpPr>
        <p:spPr bwMode="auto">
          <a:xfrm>
            <a:off x="10174521" y="3370134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tru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12" name="PA-102255"/>
          <p:cNvSpPr/>
          <p:nvPr/>
        </p:nvSpPr>
        <p:spPr>
          <a:xfrm>
            <a:off x="2428873" y="863550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、大力发展都市现代农业，推进乡村产业振兴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18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9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0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28873" y="1847850"/>
            <a:ext cx="1688465" cy="492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构建现代特色产业体系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92981" y="1841980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持续创新现代经营体系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39466" y="1841980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促进一二三产业融合发展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376408" y="1842135"/>
            <a:ext cx="1688465" cy="504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培育农业发展新型载体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56073" y="1842135"/>
            <a:ext cx="1688465" cy="69469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构建现代高效生产体系</a:t>
            </a:r>
            <a:endParaRPr lang="zh-CN" altLang="en-US" sz="18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pic>
        <p:nvPicPr>
          <p:cNvPr id="71" name="图片 70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536191" y="2631262"/>
            <a:ext cx="1807209" cy="1634400"/>
          </a:xfrm>
          <a:prstGeom prst="rect">
            <a:avLst/>
          </a:prstGeom>
        </p:spPr>
      </p:pic>
      <p:sp>
        <p:nvSpPr>
          <p:cNvPr id="72" name="文本框 8"/>
          <p:cNvSpPr txBox="true"/>
          <p:nvPr/>
        </p:nvSpPr>
        <p:spPr>
          <a:xfrm>
            <a:off x="2224085" y="4313287"/>
            <a:ext cx="246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保障粮食安全生产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true"/>
          </p:cNvPicPr>
          <p:nvPr/>
        </p:nvPicPr>
        <p:blipFill>
          <a:blip r:embed="rId2"/>
          <a:srcRect r="40109"/>
          <a:stretch>
            <a:fillRect/>
          </a:stretch>
        </p:blipFill>
        <p:spPr>
          <a:xfrm>
            <a:off x="4823558" y="2631263"/>
            <a:ext cx="1807200" cy="1634400"/>
          </a:xfrm>
          <a:prstGeom prst="rect">
            <a:avLst/>
          </a:prstGeom>
        </p:spPr>
      </p:pic>
      <p:sp>
        <p:nvSpPr>
          <p:cNvPr id="75" name="文本框 8"/>
          <p:cNvSpPr txBox="true"/>
          <p:nvPr/>
        </p:nvSpPr>
        <p:spPr>
          <a:xfrm>
            <a:off x="4476430" y="4322812"/>
            <a:ext cx="246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强化农业科技创新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8"/>
          <p:cNvSpPr txBox="true"/>
          <p:nvPr/>
        </p:nvSpPr>
        <p:spPr>
          <a:xfrm>
            <a:off x="6811733" y="4351387"/>
            <a:ext cx="246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提高农业机械化水平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17" y="2621738"/>
            <a:ext cx="1807200" cy="1624875"/>
          </a:xfrm>
          <a:prstGeom prst="rect">
            <a:avLst/>
          </a:prstGeom>
        </p:spPr>
      </p:pic>
      <p:sp>
        <p:nvSpPr>
          <p:cNvPr id="81" name="文本框 8"/>
          <p:cNvSpPr txBox="true"/>
          <p:nvPr/>
        </p:nvSpPr>
        <p:spPr>
          <a:xfrm>
            <a:off x="9130742" y="4341862"/>
            <a:ext cx="246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加速数字农业建设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3" name="图片 8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9404426" y="2631263"/>
            <a:ext cx="1807200" cy="161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tru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PA-102255"/>
          <p:cNvSpPr/>
          <p:nvPr/>
        </p:nvSpPr>
        <p:spPr>
          <a:xfrm>
            <a:off x="3242626" y="666711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、大力发展都市现代农业，推进乡村产业振兴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28327" y="1594206"/>
            <a:ext cx="1688465" cy="492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构建现代特色产业体系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92252" y="1588491"/>
            <a:ext cx="1688465" cy="6953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持续创新现代经营体系</a:t>
            </a:r>
            <a:endParaRPr lang="zh-CN" altLang="en-US" sz="18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5527" y="1588491"/>
            <a:ext cx="1688465" cy="49720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构建现代高效生产体系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4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5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6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337867" y="1591024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促进一二三产业融合发展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083700" y="1584501"/>
            <a:ext cx="1688465" cy="504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培育农业发展新型载体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75" name="文本框 8"/>
          <p:cNvSpPr txBox="true"/>
          <p:nvPr/>
        </p:nvSpPr>
        <p:spPr>
          <a:xfrm>
            <a:off x="4131307" y="3767693"/>
            <a:ext cx="215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、培育壮大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新型农业经营主体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644912" y="2556988"/>
            <a:ext cx="1020556" cy="933305"/>
            <a:chOff x="3351419" y="2891315"/>
            <a:chExt cx="1020556" cy="933305"/>
          </a:xfrm>
        </p:grpSpPr>
        <p:sp>
          <p:nvSpPr>
            <p:cNvPr id="80" name="Oval 15"/>
            <p:cNvSpPr>
              <a:spLocks noChangeArrowheads="true"/>
            </p:cNvSpPr>
            <p:nvPr/>
          </p:nvSpPr>
          <p:spPr bwMode="auto">
            <a:xfrm>
              <a:off x="3351419" y="2891315"/>
              <a:ext cx="1020556" cy="933305"/>
            </a:xfrm>
            <a:prstGeom prst="ellipse">
              <a:avLst/>
            </a:prstGeom>
            <a:solidFill>
              <a:schemeClr val="accent2"/>
            </a:solidFill>
            <a:ln w="587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 sz="2000" b="1" dirty="0"/>
            </a:p>
          </p:txBody>
        </p:sp>
        <p:sp>
          <p:nvSpPr>
            <p:cNvPr id="81" name="TextBox 80"/>
            <p:cNvSpPr txBox="true"/>
            <p:nvPr/>
          </p:nvSpPr>
          <p:spPr>
            <a:xfrm>
              <a:off x="3486676" y="2990922"/>
              <a:ext cx="750036" cy="734090"/>
            </a:xfrm>
            <a:prstGeom prst="rect">
              <a:avLst/>
            </a:prstGeom>
            <a:noFill/>
          </p:spPr>
          <p:txBody>
            <a:bodyPr wrap="none" lIns="117391" tIns="58695" rIns="117391" bIns="58695" rtlCol="0" anchor="ctr">
              <a:spAutoFit/>
            </a:bodyPr>
            <a:lstStyle/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</a:t>
              </a:r>
              <a:endPara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农场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811794" y="3571084"/>
            <a:ext cx="1262997" cy="933305"/>
            <a:chOff x="3230195" y="2891315"/>
            <a:chExt cx="1262997" cy="933305"/>
          </a:xfrm>
        </p:grpSpPr>
        <p:sp>
          <p:nvSpPr>
            <p:cNvPr id="83" name="Oval 15"/>
            <p:cNvSpPr>
              <a:spLocks noChangeArrowheads="true"/>
            </p:cNvSpPr>
            <p:nvPr/>
          </p:nvSpPr>
          <p:spPr bwMode="auto">
            <a:xfrm>
              <a:off x="3351419" y="2891315"/>
              <a:ext cx="1020556" cy="933305"/>
            </a:xfrm>
            <a:prstGeom prst="ellipse">
              <a:avLst/>
            </a:prstGeom>
            <a:solidFill>
              <a:schemeClr val="accent2"/>
            </a:solidFill>
            <a:ln w="587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 sz="2000" b="1" dirty="0"/>
            </a:p>
          </p:txBody>
        </p:sp>
        <p:sp>
          <p:nvSpPr>
            <p:cNvPr id="84" name="TextBox 83"/>
            <p:cNvSpPr txBox="true"/>
            <p:nvPr/>
          </p:nvSpPr>
          <p:spPr>
            <a:xfrm>
              <a:off x="3230195" y="2990922"/>
              <a:ext cx="1262997" cy="734090"/>
            </a:xfrm>
            <a:prstGeom prst="rect">
              <a:avLst/>
            </a:prstGeom>
            <a:noFill/>
          </p:spPr>
          <p:txBody>
            <a:bodyPr wrap="none" lIns="117391" tIns="58695" rIns="117391" bIns="58695" rtlCol="0" anchor="ctr">
              <a:spAutoFit/>
            </a:bodyPr>
            <a:lstStyle/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农民专业</a:t>
              </a:r>
              <a:endPara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合作社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679203" y="4760770"/>
            <a:ext cx="1020556" cy="933305"/>
            <a:chOff x="3351419" y="2891315"/>
            <a:chExt cx="1020556" cy="933305"/>
          </a:xfrm>
        </p:grpSpPr>
        <p:sp>
          <p:nvSpPr>
            <p:cNvPr id="86" name="Oval 15"/>
            <p:cNvSpPr>
              <a:spLocks noChangeArrowheads="true"/>
            </p:cNvSpPr>
            <p:nvPr/>
          </p:nvSpPr>
          <p:spPr bwMode="auto">
            <a:xfrm>
              <a:off x="3351419" y="2891315"/>
              <a:ext cx="1020556" cy="933305"/>
            </a:xfrm>
            <a:prstGeom prst="ellipse">
              <a:avLst/>
            </a:prstGeom>
            <a:solidFill>
              <a:schemeClr val="accent2"/>
            </a:solidFill>
            <a:ln w="587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 sz="2000" b="1" dirty="0"/>
            </a:p>
          </p:txBody>
        </p:sp>
        <p:sp>
          <p:nvSpPr>
            <p:cNvPr id="87" name="TextBox 86"/>
            <p:cNvSpPr txBox="true"/>
            <p:nvPr/>
          </p:nvSpPr>
          <p:spPr>
            <a:xfrm>
              <a:off x="3486674" y="2990922"/>
              <a:ext cx="750036" cy="734090"/>
            </a:xfrm>
            <a:prstGeom prst="rect">
              <a:avLst/>
            </a:prstGeom>
            <a:noFill/>
          </p:spPr>
          <p:txBody>
            <a:bodyPr wrap="none" lIns="117391" tIns="58695" rIns="117391" bIns="58695" rtlCol="0" anchor="ctr">
              <a:spAutoFit/>
            </a:bodyPr>
            <a:lstStyle/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龙头</a:t>
              </a:r>
              <a:endPara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406720" y="3571083"/>
            <a:ext cx="1020556" cy="933305"/>
            <a:chOff x="3351419" y="2891315"/>
            <a:chExt cx="1020556" cy="933305"/>
          </a:xfrm>
        </p:grpSpPr>
        <p:sp>
          <p:nvSpPr>
            <p:cNvPr id="89" name="Oval 15"/>
            <p:cNvSpPr>
              <a:spLocks noChangeArrowheads="true"/>
            </p:cNvSpPr>
            <p:nvPr/>
          </p:nvSpPr>
          <p:spPr bwMode="auto">
            <a:xfrm>
              <a:off x="3351419" y="2891315"/>
              <a:ext cx="1020556" cy="933305"/>
            </a:xfrm>
            <a:prstGeom prst="ellipse">
              <a:avLst/>
            </a:prstGeom>
            <a:solidFill>
              <a:schemeClr val="accent2"/>
            </a:solidFill>
            <a:ln w="58738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en-US" sz="2000" b="1" dirty="0"/>
            </a:p>
          </p:txBody>
        </p:sp>
        <p:sp>
          <p:nvSpPr>
            <p:cNvPr id="90" name="TextBox 89"/>
            <p:cNvSpPr txBox="true"/>
            <p:nvPr/>
          </p:nvSpPr>
          <p:spPr>
            <a:xfrm>
              <a:off x="3358432" y="2990922"/>
              <a:ext cx="1006516" cy="734090"/>
            </a:xfrm>
            <a:prstGeom prst="rect">
              <a:avLst/>
            </a:prstGeom>
            <a:noFill/>
          </p:spPr>
          <p:txBody>
            <a:bodyPr wrap="none" lIns="117391" tIns="58695" rIns="117391" bIns="58695" rtlCol="0" anchor="ctr">
              <a:spAutoFit/>
            </a:bodyPr>
            <a:lstStyle/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产业</a:t>
              </a:r>
              <a:endPara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880745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联合体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8"/>
          <p:cNvSpPr txBox="true"/>
          <p:nvPr/>
        </p:nvSpPr>
        <p:spPr>
          <a:xfrm>
            <a:off x="8534400" y="2766776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、创新农村经营模式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869259" y="3448462"/>
            <a:ext cx="19621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引导和推动构建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企业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农户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企业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基地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公司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基地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家庭农场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合作社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等多种农业生产经营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升级版</a:t>
            </a:r>
            <a:r>
              <a:rPr lang="en-US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”</a:t>
            </a:r>
            <a:r>
              <a:rPr lang="zh-CN" altLang="zh-CN" sz="1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组织形式，积极发展社会化服务。</a:t>
            </a:r>
            <a:endParaRPr lang="zh-CN" altLang="en-US" sz="1400" dirty="0"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4"/>
          <p:cNvSpPr txBox="true"/>
          <p:nvPr/>
        </p:nvSpPr>
        <p:spPr>
          <a:xfrm>
            <a:off x="4223792" y="768268"/>
            <a:ext cx="3744416" cy="7054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800"/>
            <a:r>
              <a:rPr lang="zh-CN" altLang="en-US" sz="40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文本框架</a:t>
            </a:r>
            <a:endParaRPr lang="zh-CN" altLang="en-US" sz="40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08848" y="2155825"/>
            <a:ext cx="7794625" cy="2546350"/>
            <a:chOff x="3384" y="3485"/>
            <a:chExt cx="12275" cy="4010"/>
          </a:xfrm>
        </p:grpSpPr>
        <p:sp>
          <p:nvSpPr>
            <p:cNvPr id="25" name="六边形 24"/>
            <p:cNvSpPr/>
            <p:nvPr/>
          </p:nvSpPr>
          <p:spPr>
            <a:xfrm>
              <a:off x="3384" y="4837"/>
              <a:ext cx="2971" cy="2658"/>
            </a:xfrm>
            <a:prstGeom prst="hexagon">
              <a:avLst/>
            </a:prstGeom>
            <a:solidFill>
              <a:srgbClr val="ED7D31"/>
            </a:solidFill>
            <a:ln>
              <a:noFill/>
            </a:ln>
            <a:effectLst>
              <a:outerShdw blurRad="50800" dist="38100" dir="49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规划大纲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5713" y="3485"/>
              <a:ext cx="2971" cy="2658"/>
            </a:xfrm>
            <a:prstGeom prst="hexagon">
              <a:avLst/>
            </a:prstGeom>
            <a:solidFill>
              <a:srgbClr val="5B9BD5"/>
            </a:solidFill>
            <a:ln>
              <a:noFill/>
            </a:ln>
            <a:effectLst>
              <a:outerShdw blurRad="50800" dist="38100" dir="49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false" anchor="ctr" anchorCtr="false" forceAA="false" compatLnSpc="true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基本现状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8032" y="4837"/>
              <a:ext cx="2971" cy="2658"/>
            </a:xfrm>
            <a:prstGeom prst="hexagon">
              <a:avLst/>
            </a:prstGeom>
            <a:solidFill>
              <a:srgbClr val="977ABF"/>
            </a:solidFill>
            <a:ln>
              <a:noFill/>
            </a:ln>
            <a:effectLst>
              <a:outerShdw blurRad="50800" dist="38100" dir="49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false" anchor="ctr" anchorCtr="false" forceAA="false" compatLnSpc="true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指导思想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0345" y="3514"/>
              <a:ext cx="2971" cy="2658"/>
            </a:xfrm>
            <a:prstGeom prst="hexagon">
              <a:avLst/>
            </a:prstGeom>
            <a:solidFill>
              <a:srgbClr val="548235"/>
            </a:solidFill>
            <a:ln>
              <a:noFill/>
            </a:ln>
            <a:effectLst>
              <a:outerShdw blurRad="50800" dist="38100" dir="49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false" anchor="ctr" anchorCtr="false" forceAA="false" compatLnSpc="true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规划布局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>
              <a:off x="12689" y="4837"/>
              <a:ext cx="2971" cy="2658"/>
            </a:xfrm>
            <a:prstGeom prst="hexagon">
              <a:avLst/>
            </a:prstGeom>
            <a:solidFill>
              <a:srgbClr val="F4B183"/>
            </a:solidFill>
            <a:ln>
              <a:noFill/>
            </a:ln>
            <a:effectLst>
              <a:outerShdw blurRad="50800" dist="38100" dir="49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false" anchor="ctr" anchorCtr="false" forceAA="false" compatLnSpc="true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实施保障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PA-102255"/>
          <p:cNvSpPr/>
          <p:nvPr/>
        </p:nvSpPr>
        <p:spPr>
          <a:xfrm>
            <a:off x="3242626" y="666711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、大力发展都市现代农业，推进乡村产业振兴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28327" y="1594206"/>
            <a:ext cx="1688465" cy="492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构建现代特色产业体系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5527" y="1588491"/>
            <a:ext cx="1688465" cy="49720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构建现代高效生产体系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4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5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6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083700" y="1584501"/>
            <a:ext cx="1688465" cy="504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培育农业发展新型载体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11032" y="1594026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持续创新现代经营体系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57135" y="1584501"/>
            <a:ext cx="1688465" cy="6953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促进一二三产业融合发展</a:t>
            </a:r>
            <a:endParaRPr lang="zh-CN" altLang="en-US" sz="18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36" name="TextBox 129"/>
          <p:cNvSpPr txBox="true"/>
          <p:nvPr/>
        </p:nvSpPr>
        <p:spPr bwMode="auto">
          <a:xfrm>
            <a:off x="2940927" y="2877820"/>
            <a:ext cx="2748674" cy="40011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1475105">
              <a:buClrTx/>
              <a:buSzTx/>
              <a:buFontTx/>
              <a:defRPr/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强化农产品精深加工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8" name="TextBox 129"/>
          <p:cNvSpPr txBox="true"/>
          <p:nvPr/>
        </p:nvSpPr>
        <p:spPr bwMode="auto">
          <a:xfrm>
            <a:off x="2940927" y="3982720"/>
            <a:ext cx="2748674" cy="40011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 defTabSz="1475105">
              <a:buClrTx/>
              <a:buSzTx/>
              <a:buFontTx/>
              <a:defRPr/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畅通农产品流通体系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9" name="TextBox 129"/>
          <p:cNvSpPr txBox="true"/>
          <p:nvPr/>
        </p:nvSpPr>
        <p:spPr bwMode="auto">
          <a:xfrm>
            <a:off x="5847080" y="3649345"/>
            <a:ext cx="5902960" cy="1169551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鼓励企业在满足条件的镇村建立现代农业特色农产品物流园区，重点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推进冷链物流项目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等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建设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提高农产品流通现代化水平，拓展线上交易和线下物流终端配送增值服务，大力发展农超对接、农社对接、农餐对接、农校对接、农企对接等直采直供模式，形成稳定的农产品市场销售渠道</a:t>
            </a:r>
            <a:endParaRPr lang="zh-CN" altLang="zh-CN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2" name="TextBox 129"/>
          <p:cNvSpPr txBox="true"/>
          <p:nvPr/>
        </p:nvSpPr>
        <p:spPr bwMode="auto">
          <a:xfrm>
            <a:off x="2940927" y="5536049"/>
            <a:ext cx="2748674" cy="40011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 defTabSz="1475105">
              <a:buClrTx/>
              <a:buSzTx/>
              <a:buFontTx/>
              <a:defRPr/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推进农文旅深度</a:t>
            </a:r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融合        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3" name="TextBox 129"/>
          <p:cNvSpPr txBox="true"/>
          <p:nvPr/>
        </p:nvSpPr>
        <p:spPr bwMode="auto">
          <a:xfrm>
            <a:off x="5847080" y="4937760"/>
            <a:ext cx="5902960" cy="1600438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强化西咸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乡村旅游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特色发展，以</a:t>
            </a:r>
            <a:r>
              <a:rPr lang="en-US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文化</a:t>
            </a:r>
            <a:r>
              <a:rPr lang="en-US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+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旅游</a:t>
            </a:r>
            <a:r>
              <a:rPr lang="en-US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为核心构建产业融合发展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体系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深挖生态文化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，优秀民间艺术资源、特色餐饮文化和民俗文化，结合美丽乡村建设和农村人居环境整治，逐步发展有乡土气息与乡愁韵味的乡村休闲农业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产业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发展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都市型近郊产业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，推进农业、林业与旅游、教育、文化、康养等产业深度融合，建成一批具有影响力的都市近郊农业连片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示范区</a:t>
            </a:r>
            <a:endParaRPr lang="zh-CN" altLang="zh-CN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4" name="TextBox 129"/>
          <p:cNvSpPr txBox="true"/>
          <p:nvPr/>
        </p:nvSpPr>
        <p:spPr bwMode="auto">
          <a:xfrm>
            <a:off x="5850790" y="2552363"/>
            <a:ext cx="5902960" cy="954107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依托粮油、果蔬、畜禽加工企业，创建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农产品精深加工示范基地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，做优面制品、做强肉制品、做特果蔬制品，促进农产品加工转化率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提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升</a:t>
            </a:r>
            <a:endParaRPr lang="en-US" altLang="zh-CN" sz="1400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285750" indent="-285750" defTabSz="1475105">
              <a:buFont typeface="Wingdings" panose="05000000000000000000" pitchFamily="2" charset="2"/>
              <a:buChar char="l"/>
              <a:defRPr/>
            </a:pP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引导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企业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生产安全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优质、营养健康、绿色生态的农产品加工品，推广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生产基地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+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加工企业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+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物流配送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、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生产基地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+</a:t>
            </a:r>
            <a:r>
              <a:rPr lang="zh-CN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餐饮门店</a:t>
            </a:r>
            <a:r>
              <a:rPr lang="en-US" altLang="zh-CN" sz="1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zh-CN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等</a:t>
            </a:r>
            <a:r>
              <a:rPr lang="zh-CN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模式</a:t>
            </a:r>
            <a:endPara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PA-102255"/>
          <p:cNvSpPr/>
          <p:nvPr/>
        </p:nvSpPr>
        <p:spPr>
          <a:xfrm>
            <a:off x="3242626" y="666711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、大力发展都市现代农业，推进乡村产业振兴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28327" y="1594206"/>
            <a:ext cx="1688465" cy="492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构建现代特色产业体系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55527" y="1588491"/>
            <a:ext cx="1688465" cy="49720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构建现代高效生产体系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11032" y="1594026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持续创新现代经营体系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4316" y="1603855"/>
            <a:ext cx="1688735" cy="4984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促进一二三产业融合发展</a:t>
            </a:r>
            <a:endParaRPr lang="zh-CN" altLang="en-US" sz="1800" b="1" dirty="0" smtClean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167937" y="1588491"/>
            <a:ext cx="1688465" cy="70421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培育农业发展新型载体</a:t>
            </a:r>
            <a:endParaRPr lang="zh-CN" altLang="en-US" sz="18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26" name="TextBox 25"/>
          <p:cNvSpPr txBox="true"/>
          <p:nvPr/>
        </p:nvSpPr>
        <p:spPr>
          <a:xfrm>
            <a:off x="9606146" y="3503321"/>
            <a:ext cx="1006517" cy="426313"/>
          </a:xfrm>
          <a:prstGeom prst="rect">
            <a:avLst/>
          </a:prstGeom>
          <a:noFill/>
        </p:spPr>
        <p:txBody>
          <a:bodyPr wrap="none" lIns="117391" tIns="58695" rIns="117391" bIns="58695" rtlCol="0" anchor="ctr">
            <a:spAutoFit/>
          </a:bodyPr>
          <a:lstStyle/>
          <a:p>
            <a:pPr algn="ctr" defTabSz="880745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创业园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7"/>
          <p:cNvSpPr>
            <a:spLocks noEditPoints="true"/>
          </p:cNvSpPr>
          <p:nvPr/>
        </p:nvSpPr>
        <p:spPr bwMode="auto">
          <a:xfrm>
            <a:off x="9365073" y="2953162"/>
            <a:ext cx="1488664" cy="1545116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8043" tIns="44022" rIns="88043" bIns="44022" numCol="1" anchor="ctr" anchorCtr="false" compatLnSpc="true"/>
          <a:lstStyle/>
          <a:p>
            <a:pPr marL="0" marR="0" lvl="0" indent="0" algn="ctr" defTabSz="880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Freeform 7"/>
          <p:cNvSpPr>
            <a:spLocks noEditPoints="true"/>
          </p:cNvSpPr>
          <p:nvPr/>
        </p:nvSpPr>
        <p:spPr bwMode="auto">
          <a:xfrm>
            <a:off x="6695010" y="3021322"/>
            <a:ext cx="1488664" cy="1545116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88043" tIns="44022" rIns="88043" bIns="44022" numCol="1" anchor="ctr" anchorCtr="false" compatLnSpc="true"/>
          <a:lstStyle/>
          <a:p>
            <a:pPr marL="0" marR="0" lvl="0" indent="0" algn="ctr" defTabSz="880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true"/>
          <p:nvPr/>
        </p:nvSpPr>
        <p:spPr>
          <a:xfrm>
            <a:off x="6936083" y="3580723"/>
            <a:ext cx="1006517" cy="426313"/>
          </a:xfrm>
          <a:prstGeom prst="rect">
            <a:avLst/>
          </a:prstGeom>
          <a:noFill/>
        </p:spPr>
        <p:txBody>
          <a:bodyPr wrap="none" lIns="117391" tIns="58695" rIns="117391" bIns="58695" rtlCol="0" anchor="ctr">
            <a:spAutoFit/>
          </a:bodyPr>
          <a:lstStyle/>
          <a:p>
            <a:pPr algn="ctr" defTabSz="880745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科技园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7"/>
          <p:cNvSpPr>
            <a:spLocks noEditPoints="true"/>
          </p:cNvSpPr>
          <p:nvPr/>
        </p:nvSpPr>
        <p:spPr bwMode="auto">
          <a:xfrm>
            <a:off x="4059670" y="3021322"/>
            <a:ext cx="1488664" cy="1545116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88043" tIns="44022" rIns="88043" bIns="44022" numCol="1" anchor="ctr" anchorCtr="false" compatLnSpc="true"/>
          <a:lstStyle/>
          <a:p>
            <a:pPr marL="0" marR="0" lvl="0" indent="0" algn="ctr" defTabSz="880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TextBox 30"/>
          <p:cNvSpPr txBox="true"/>
          <p:nvPr/>
        </p:nvSpPr>
        <p:spPr>
          <a:xfrm>
            <a:off x="4172505" y="3417593"/>
            <a:ext cx="1262997" cy="734090"/>
          </a:xfrm>
          <a:prstGeom prst="rect">
            <a:avLst/>
          </a:prstGeom>
          <a:noFill/>
        </p:spPr>
        <p:txBody>
          <a:bodyPr wrap="none" lIns="117391" tIns="58695" rIns="117391" bIns="58695" rtlCol="0" anchor="ctr">
            <a:spAutoFit/>
          </a:bodyPr>
          <a:lstStyle/>
          <a:p>
            <a:pPr algn="ctr" defTabSz="880745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现代农业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880745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示范园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7"/>
          <p:cNvSpPr>
            <a:spLocks noEditPoints="true"/>
          </p:cNvSpPr>
          <p:nvPr/>
        </p:nvSpPr>
        <p:spPr bwMode="auto">
          <a:xfrm>
            <a:off x="5548334" y="4566438"/>
            <a:ext cx="1488664" cy="1545116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88043" tIns="44022" rIns="88043" bIns="44022" numCol="1" anchor="ctr" anchorCtr="false" compatLnSpc="true"/>
          <a:lstStyle/>
          <a:p>
            <a:pPr marL="0" marR="0" lvl="0" indent="0" algn="ctr" defTabSz="880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TextBox 32"/>
          <p:cNvSpPr txBox="true"/>
          <p:nvPr/>
        </p:nvSpPr>
        <p:spPr>
          <a:xfrm>
            <a:off x="5532930" y="4962709"/>
            <a:ext cx="1519477" cy="734090"/>
          </a:xfrm>
          <a:prstGeom prst="rect">
            <a:avLst/>
          </a:prstGeom>
          <a:noFill/>
        </p:spPr>
        <p:txBody>
          <a:bodyPr wrap="none" lIns="117391" tIns="58695" rIns="117391" bIns="58695" rtlCol="0" anchor="ctr">
            <a:spAutoFit/>
          </a:bodyPr>
          <a:lstStyle/>
          <a:p>
            <a:pPr algn="ctr" defTabSz="880745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一二三产业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880745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融合示范园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7"/>
          <p:cNvSpPr>
            <a:spLocks noEditPoints="true"/>
          </p:cNvSpPr>
          <p:nvPr/>
        </p:nvSpPr>
        <p:spPr bwMode="auto">
          <a:xfrm>
            <a:off x="8199078" y="4536061"/>
            <a:ext cx="1488664" cy="1545116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88043" tIns="44022" rIns="88043" bIns="44022" numCol="1" anchor="ctr" anchorCtr="false" compatLnSpc="true"/>
          <a:lstStyle/>
          <a:p>
            <a:pPr marL="0" marR="0" lvl="0" indent="0" algn="ctr" defTabSz="8807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TextBox 35"/>
          <p:cNvSpPr txBox="true"/>
          <p:nvPr/>
        </p:nvSpPr>
        <p:spPr>
          <a:xfrm>
            <a:off x="8311914" y="5086220"/>
            <a:ext cx="1262997" cy="426313"/>
          </a:xfrm>
          <a:prstGeom prst="rect">
            <a:avLst/>
          </a:prstGeom>
          <a:noFill/>
        </p:spPr>
        <p:txBody>
          <a:bodyPr wrap="none" lIns="117391" tIns="58695" rIns="117391" bIns="58695" rtlCol="0" anchor="ctr">
            <a:spAutoFit/>
          </a:bodyPr>
          <a:lstStyle/>
          <a:p>
            <a:pPr algn="ctr" defTabSz="880745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特色小镇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86400000">
                                      <p:cBhvr>
                                        <p:cTn id="10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86400000">
                                      <p:cBhvr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86400000">
                                      <p:cBhvr>
                                        <p:cTn id="14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86400000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86400000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  <p:bldP spid="27" grpId="1" animBg="true"/>
      <p:bldP spid="28" grpId="1" animBg="true"/>
      <p:bldP spid="30" grpId="1" animBg="true"/>
      <p:bldP spid="32" grpId="1" animBg="true"/>
      <p:bldP spid="35" grpId="1" animBg="tru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12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8" name="PA-102255"/>
          <p:cNvSpPr/>
          <p:nvPr/>
        </p:nvSpPr>
        <p:spPr>
          <a:xfrm>
            <a:off x="2543175" y="585895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3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、聚力建设美丽宜居家园，推进乡村生态振兴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33" name="Shape 1794"/>
          <p:cNvSpPr/>
          <p:nvPr/>
        </p:nvSpPr>
        <p:spPr>
          <a:xfrm>
            <a:off x="2346932" y="1490056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）推进农业绿色发展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4" name="Shape 1794"/>
          <p:cNvSpPr/>
          <p:nvPr/>
        </p:nvSpPr>
        <p:spPr>
          <a:xfrm>
            <a:off x="7446298" y="1482268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）推进美丽乡村建设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5" name="Shape 1794"/>
          <p:cNvSpPr/>
          <p:nvPr/>
        </p:nvSpPr>
        <p:spPr>
          <a:xfrm>
            <a:off x="2449408" y="3583751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）持续整治人居环境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14709" y="2231735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推进农业清洁生产</a:t>
            </a:r>
            <a:endParaRPr lang="zh-CN" altLang="zh-CN" sz="1600" kern="100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86134" y="2654645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治理农业环境突出问题</a:t>
            </a:r>
            <a:endParaRPr lang="zh-CN" sz="1600" b="1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62333" y="4336513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做好农村厕所后续管护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380393" y="4721323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持续开展农村生活污水治理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45468" y="5109943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实施农村生活垃圾治理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345468" y="5479513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提升村容村貌水平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09999" y="2222838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永久保留57村</a:t>
            </a:r>
            <a:endParaRPr lang="zh-CN" sz="1600" b="1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28059" y="2645748"/>
            <a:ext cx="295402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1600" b="1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“十四五”期间重点发展88村</a:t>
            </a:r>
            <a:endParaRPr lang="zh-CN" sz="1600" b="1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pic>
        <p:nvPicPr>
          <p:cNvPr id="1073742851" name="图片 1" descr="C:\Users\Administrator\Desktop\美丽宜居村.jpg美丽宜居村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675" y="2983230"/>
            <a:ext cx="3355340" cy="3387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true"/>
      <p:bldP spid="34" grpId="0" animBg="true"/>
      <p:bldP spid="35" grpId="0" animBg="true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PA-102255"/>
          <p:cNvSpPr/>
          <p:nvPr/>
        </p:nvSpPr>
        <p:spPr>
          <a:xfrm>
            <a:off x="2288736" y="420738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4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、着力打造乡村人才高地，推进乡村人才振兴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650297" y="1968500"/>
            <a:ext cx="6522720" cy="4399280"/>
            <a:chOff x="4776" y="2492"/>
            <a:chExt cx="10272" cy="6928"/>
          </a:xfrm>
        </p:grpSpPr>
        <p:sp>
          <p:nvSpPr>
            <p:cNvPr id="40" name="椭圆 39"/>
            <p:cNvSpPr/>
            <p:nvPr/>
          </p:nvSpPr>
          <p:spPr>
            <a:xfrm>
              <a:off x="5807" y="2575"/>
              <a:ext cx="7241" cy="6845"/>
            </a:xfrm>
            <a:prstGeom prst="ellipse">
              <a:avLst/>
            </a:prstGeom>
            <a:noFill/>
            <a:ln w="22225">
              <a:solidFill>
                <a:srgbClr val="C8A9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15"/>
            </a:p>
          </p:txBody>
        </p:sp>
        <p:sp>
          <p:nvSpPr>
            <p:cNvPr id="44" name="等腰三角形 43"/>
            <p:cNvSpPr/>
            <p:nvPr/>
          </p:nvSpPr>
          <p:spPr>
            <a:xfrm>
              <a:off x="5800" y="2492"/>
              <a:ext cx="7201" cy="5610"/>
            </a:xfrm>
            <a:prstGeom prst="triangle">
              <a:avLst/>
            </a:prstGeom>
            <a:solidFill>
              <a:srgbClr val="859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15" dirty="0"/>
            </a:p>
          </p:txBody>
        </p:sp>
        <p:sp>
          <p:nvSpPr>
            <p:cNvPr id="45" name="椭圆 44"/>
            <p:cNvSpPr/>
            <p:nvPr/>
          </p:nvSpPr>
          <p:spPr>
            <a:xfrm>
              <a:off x="7119" y="4046"/>
              <a:ext cx="4622" cy="43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15"/>
            </a:p>
          </p:txBody>
        </p:sp>
        <p:sp>
          <p:nvSpPr>
            <p:cNvPr id="46" name="椭圆 45"/>
            <p:cNvSpPr/>
            <p:nvPr/>
          </p:nvSpPr>
          <p:spPr>
            <a:xfrm>
              <a:off x="7494" y="4402"/>
              <a:ext cx="3870" cy="365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6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rot="10800000">
              <a:off x="6055" y="5178"/>
              <a:ext cx="3259" cy="1172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true">
              <a:off x="9418" y="5026"/>
              <a:ext cx="3382" cy="1315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6200000" flipH="true">
              <a:off x="8046" y="7725"/>
              <a:ext cx="2843" cy="76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8306" y="5170"/>
              <a:ext cx="2243" cy="2123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859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sz="1560" b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人才振兴</a:t>
              </a:r>
              <a:endParaRPr lang="en-US" altLang="zh-CN" sz="156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true"/>
            <p:nvPr/>
          </p:nvSpPr>
          <p:spPr>
            <a:xfrm>
              <a:off x="8911" y="4535"/>
              <a:ext cx="1088" cy="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000" dirty="0"/>
                <a:t>职农</a:t>
              </a:r>
              <a:endParaRPr lang="zh-CN" altLang="en-US" sz="2000" dirty="0"/>
            </a:p>
          </p:txBody>
        </p:sp>
        <p:sp>
          <p:nvSpPr>
            <p:cNvPr id="52" name="TextBox 51"/>
            <p:cNvSpPr txBox="true"/>
            <p:nvPr/>
          </p:nvSpPr>
          <p:spPr>
            <a:xfrm rot="2816030">
              <a:off x="7736" y="6795"/>
              <a:ext cx="1088" cy="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/>
                <a:t>带农</a:t>
              </a:r>
              <a:endParaRPr lang="zh-CN" altLang="en-US" dirty="0"/>
            </a:p>
          </p:txBody>
        </p:sp>
        <p:sp>
          <p:nvSpPr>
            <p:cNvPr id="53" name="TextBox 52"/>
            <p:cNvSpPr txBox="true"/>
            <p:nvPr/>
          </p:nvSpPr>
          <p:spPr>
            <a:xfrm rot="18632892">
              <a:off x="10259" y="6741"/>
              <a:ext cx="1088" cy="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/>
                <a:t>帮农</a:t>
              </a:r>
              <a:endParaRPr lang="zh-CN" altLang="en-US" dirty="0"/>
            </a:p>
          </p:txBody>
        </p:sp>
        <p:sp>
          <p:nvSpPr>
            <p:cNvPr id="54" name="TextBox 23"/>
            <p:cNvSpPr txBox="true">
              <a:spLocks noChangeArrowheads="true"/>
            </p:cNvSpPr>
            <p:nvPr/>
          </p:nvSpPr>
          <p:spPr bwMode="auto">
            <a:xfrm>
              <a:off x="8088" y="3215"/>
              <a:ext cx="2835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培育三支队伍</a:t>
              </a:r>
              <a:endPara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24"/>
            <p:cNvSpPr txBox="true">
              <a:spLocks noChangeArrowheads="true"/>
            </p:cNvSpPr>
            <p:nvPr/>
          </p:nvSpPr>
          <p:spPr bwMode="auto">
            <a:xfrm>
              <a:off x="4776" y="7281"/>
              <a:ext cx="3050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tx1"/>
                  </a:solidFill>
                </a:rPr>
                <a:t>实施四个计划</a:t>
              </a:r>
              <a:endParaRPr lang="en-US" alt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25"/>
            <p:cNvSpPr txBox="true">
              <a:spLocks noChangeArrowheads="true"/>
            </p:cNvSpPr>
            <p:nvPr/>
          </p:nvSpPr>
          <p:spPr bwMode="auto">
            <a:xfrm>
              <a:off x="11395" y="6987"/>
              <a:ext cx="3653" cy="1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000" dirty="0">
                  <a:solidFill>
                    <a:schemeClr val="tx1"/>
                  </a:solidFill>
                  <a:sym typeface="+mn-ea"/>
                </a:rPr>
                <a:t>吸纳各界人士投身乡村发展</a:t>
              </a:r>
              <a:endParaRPr lang="zh-CN" altLang="en-US" sz="2000" dirty="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5458777" y="1156502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基础生产类</a:t>
            </a:r>
            <a:endParaRPr lang="zh-CN" alt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471477" y="1845802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建设经营类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465444" y="1493688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管理治理类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338387" y="3470052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高素质农民培育计划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94547" y="3883437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农业企业家培育计划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145347" y="4272057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农业职业经理人培育计划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154872" y="4651152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农业创新人才培育计划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903017" y="3714844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鼓励返乡创业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554402" y="4099654"/>
            <a:ext cx="295402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支持归乡兴业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596947" y="4484464"/>
            <a:ext cx="295402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壮大新乡贤队伍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PA-102255"/>
          <p:cNvSpPr/>
          <p:nvPr/>
        </p:nvSpPr>
        <p:spPr>
          <a:xfrm>
            <a:off x="2355411" y="240159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5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、大力弘扬优秀传统文化，推进乡村文化振兴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pic>
        <p:nvPicPr>
          <p:cNvPr id="13" name="图片 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967056" y="1684111"/>
            <a:ext cx="4214531" cy="411797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23965" y="988695"/>
            <a:ext cx="5461000" cy="936491"/>
            <a:chOff x="9959" y="1157"/>
            <a:chExt cx="8600" cy="1475"/>
          </a:xfrm>
        </p:grpSpPr>
        <p:grpSp>
          <p:nvGrpSpPr>
            <p:cNvPr id="15" name="组合 14"/>
            <p:cNvGrpSpPr/>
            <p:nvPr/>
          </p:nvGrpSpPr>
          <p:grpSpPr>
            <a:xfrm>
              <a:off x="9959" y="1157"/>
              <a:ext cx="8600" cy="1475"/>
              <a:chOff x="9959" y="917"/>
              <a:chExt cx="8600" cy="148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9959" y="1298"/>
                <a:ext cx="8600" cy="1103"/>
              </a:xfrm>
              <a:prstGeom prst="rect">
                <a:avLst/>
              </a:prstGeom>
              <a:noFill/>
              <a:ln>
                <a:solidFill>
                  <a:srgbClr val="FDD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Shape 1794"/>
              <p:cNvSpPr/>
              <p:nvPr/>
            </p:nvSpPr>
            <p:spPr>
              <a:xfrm>
                <a:off x="12098" y="917"/>
                <a:ext cx="4739" cy="69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加强思想道德建设</a:t>
                </a:r>
                <a:endPara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129"/>
            <p:cNvSpPr txBox="true"/>
            <p:nvPr/>
          </p:nvSpPr>
          <p:spPr bwMode="auto">
            <a:xfrm>
              <a:off x="10183" y="1997"/>
              <a:ext cx="3877" cy="483"/>
            </a:xfrm>
            <a:prstGeom prst="rect">
              <a:avLst/>
            </a:prstGeom>
            <a:noFill/>
            <a:ln w="12700">
              <a:solidFill>
                <a:srgbClr val="FDD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 algn="ctr" defTabSz="1475105">
                <a:buClrTx/>
                <a:buSzTx/>
                <a:buFontTx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坚定理想信念筑牢精神之基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</p:txBody>
        </p:sp>
        <p:sp>
          <p:nvSpPr>
            <p:cNvPr id="17" name="TextBox 129"/>
            <p:cNvSpPr txBox="true"/>
            <p:nvPr/>
          </p:nvSpPr>
          <p:spPr bwMode="auto">
            <a:xfrm>
              <a:off x="14455" y="1997"/>
              <a:ext cx="3877" cy="483"/>
            </a:xfrm>
            <a:prstGeom prst="rect">
              <a:avLst/>
            </a:prstGeom>
            <a:noFill/>
            <a:ln w="12700">
              <a:solidFill>
                <a:srgbClr val="FDD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 algn="ctr" defTabSz="1475105">
                <a:buClrTx/>
                <a:buSzTx/>
                <a:buFontTx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深入推进乡风文明建设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23965" y="2185035"/>
            <a:ext cx="5461000" cy="2296795"/>
            <a:chOff x="9959" y="3041"/>
            <a:chExt cx="8600" cy="3617"/>
          </a:xfrm>
        </p:grpSpPr>
        <p:sp>
          <p:nvSpPr>
            <p:cNvPr id="21" name="矩形 20"/>
            <p:cNvSpPr/>
            <p:nvPr/>
          </p:nvSpPr>
          <p:spPr>
            <a:xfrm>
              <a:off x="9959" y="3420"/>
              <a:ext cx="8600" cy="323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Shape 1794"/>
            <p:cNvSpPr/>
            <p:nvPr/>
          </p:nvSpPr>
          <p:spPr>
            <a:xfrm>
              <a:off x="12098" y="3041"/>
              <a:ext cx="4739" cy="69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弘扬优秀传统文化</a:t>
              </a:r>
              <a:endPara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TextBox 129"/>
            <p:cNvSpPr txBox="true"/>
            <p:nvPr/>
          </p:nvSpPr>
          <p:spPr bwMode="auto">
            <a:xfrm>
              <a:off x="10183" y="3881"/>
              <a:ext cx="8149" cy="1161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 algn="ctr" defTabSz="1475105">
                <a:buClrTx/>
                <a:buSzTx/>
                <a:buFontTx/>
                <a:defRPr/>
              </a:pPr>
              <a:r>
                <a:rPr lang="zh-CN" altLang="en-US" sz="14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传承保护优秀传统文化</a:t>
              </a:r>
              <a:endParaRPr lang="zh-CN" altLang="en-US" sz="1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  <a:p>
              <a:pPr lvl="0" algn="l" defTabSz="1475105">
                <a:buClrTx/>
                <a:buSzTx/>
                <a:buFontTx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做好汉长安城遗址、秦咸阳宫遗址、汉高祖长陵等25处历史遗址的开发保护。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</p:txBody>
        </p:sp>
        <p:sp>
          <p:nvSpPr>
            <p:cNvPr id="24" name="TextBox 129"/>
            <p:cNvSpPr txBox="true"/>
            <p:nvPr/>
          </p:nvSpPr>
          <p:spPr bwMode="auto">
            <a:xfrm>
              <a:off x="10183" y="5316"/>
              <a:ext cx="8149" cy="1163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475105">
                <a:defRPr/>
              </a:pPr>
              <a:r>
                <a:rPr lang="zh-CN" altLang="en-US" sz="14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保护利用乡村民俗文化</a:t>
              </a:r>
              <a:endParaRPr lang="en-US" altLang="zh-CN" sz="1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  <a:p>
              <a:pPr lvl="0" algn="l" defTabSz="1475105">
                <a:buClrTx/>
                <a:buSzTx/>
                <a:buFontTx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到</a:t>
              </a: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2025年，建成乡村历史博物馆、展示馆、传习所的村庄达到50%，创建一批特色文化产业镇办、特色文化产业特色村。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23965" y="4723130"/>
            <a:ext cx="5461000" cy="1852930"/>
            <a:chOff x="9959" y="7038"/>
            <a:chExt cx="8600" cy="2918"/>
          </a:xfrm>
        </p:grpSpPr>
        <p:sp>
          <p:nvSpPr>
            <p:cNvPr id="26" name="矩形 25"/>
            <p:cNvSpPr/>
            <p:nvPr/>
          </p:nvSpPr>
          <p:spPr>
            <a:xfrm>
              <a:off x="9959" y="7417"/>
              <a:ext cx="8600" cy="253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Shape 1794"/>
            <p:cNvSpPr/>
            <p:nvPr/>
          </p:nvSpPr>
          <p:spPr>
            <a:xfrm>
              <a:off x="12098" y="7038"/>
              <a:ext cx="4739" cy="69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做好公共文化服务</a:t>
              </a:r>
              <a:endPara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extBox 129"/>
            <p:cNvSpPr txBox="true"/>
            <p:nvPr/>
          </p:nvSpPr>
          <p:spPr bwMode="auto">
            <a:xfrm>
              <a:off x="10183" y="7878"/>
              <a:ext cx="8149" cy="1501"/>
            </a:xfrm>
            <a:prstGeom prst="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 algn="ctr" defTabSz="1475105">
                <a:buClrTx/>
                <a:buSzTx/>
                <a:buFontTx/>
                <a:defRPr/>
              </a:pPr>
              <a:r>
                <a:rPr lang="zh-CN" altLang="en-US" sz="14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健全文化服务体系</a:t>
              </a:r>
              <a:endParaRPr lang="zh-CN" altLang="en-US" sz="1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  <a:p>
              <a:pPr lvl="0" algn="l" defTabSz="1475105">
                <a:buClrTx/>
                <a:buSzTx/>
                <a:buFontTx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到2025年，各新城文化馆、图书馆达到文化部等级三级以上标准，镇街综合文化站、村社区基层综合文化服务中心完成达标提升工作。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</p:txBody>
        </p:sp>
        <p:sp>
          <p:nvSpPr>
            <p:cNvPr id="29" name="TextBox 129"/>
            <p:cNvSpPr txBox="true"/>
            <p:nvPr/>
          </p:nvSpPr>
          <p:spPr bwMode="auto">
            <a:xfrm>
              <a:off x="10183" y="9313"/>
              <a:ext cx="8149" cy="483"/>
            </a:xfrm>
            <a:prstGeom prst="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ctr" defTabSz="1475105">
                <a:defRPr/>
              </a:pPr>
              <a:r>
                <a:rPr lang="zh-CN" altLang="en-US" sz="14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丰富文化活动形式</a:t>
              </a:r>
              <a:endParaRPr lang="zh-CN" altLang="en-US" sz="1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PA-102255"/>
          <p:cNvSpPr/>
          <p:nvPr/>
        </p:nvSpPr>
        <p:spPr>
          <a:xfrm>
            <a:off x="2488761" y="452203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6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、强化基层党建领导核心，推进乡村组织振兴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2611755" y="1509167"/>
          <a:ext cx="8632190" cy="505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" y="94970"/>
            <a:ext cx="4857750" cy="657016"/>
            <a:chOff x="7123141" y="4626389"/>
            <a:chExt cx="4857750" cy="657016"/>
          </a:xfrm>
        </p:grpSpPr>
        <p:sp>
          <p:nvSpPr>
            <p:cNvPr id="3" name="TextBox 24"/>
            <p:cNvSpPr txBox="true"/>
            <p:nvPr/>
          </p:nvSpPr>
          <p:spPr>
            <a:xfrm>
              <a:off x="7918644" y="4767738"/>
              <a:ext cx="4062247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主要任务</a:t>
              </a:r>
              <a:endParaRPr lang="zh-CN" altLang="en-US" sz="16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 smtClean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7" name="弧形 6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8" name="弧形 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9" name="Shape 1794"/>
          <p:cNvSpPr/>
          <p:nvPr/>
        </p:nvSpPr>
        <p:spPr>
          <a:xfrm>
            <a:off x="204683" y="1738808"/>
            <a:ext cx="1695698" cy="589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个衔接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Shape 1794"/>
          <p:cNvSpPr/>
          <p:nvPr/>
        </p:nvSpPr>
        <p:spPr>
          <a:xfrm>
            <a:off x="189885" y="3448462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大振兴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Shape 1794"/>
          <p:cNvSpPr/>
          <p:nvPr/>
        </p:nvSpPr>
        <p:spPr>
          <a:xfrm>
            <a:off x="189885" y="5227423"/>
            <a:ext cx="1695698" cy="58927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个激活</a:t>
            </a:r>
            <a:endParaRPr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PA-102255"/>
          <p:cNvSpPr/>
          <p:nvPr/>
        </p:nvSpPr>
        <p:spPr>
          <a:xfrm>
            <a:off x="2600323" y="451515"/>
            <a:ext cx="6531459" cy="555309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ctr" anchorCtr="false" compatLnSpc="tru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7</a:t>
            </a:r>
            <a:r>
              <a:rPr lang="zh-CN" altLang="en-US" sz="2000" kern="0" spc="300" dirty="0" smtClean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、全面推进体制机制改革，激活乡村发展活力</a:t>
            </a:r>
            <a:endParaRPr lang="zh-CN" altLang="en-US" sz="2000" kern="0" spc="3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15" name="Shape 1794"/>
          <p:cNvSpPr/>
          <p:nvPr/>
        </p:nvSpPr>
        <p:spPr>
          <a:xfrm>
            <a:off x="2194532" y="1976933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）推进国家城乡融合发展试验区建设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6" name="Shape 1794"/>
          <p:cNvSpPr/>
          <p:nvPr/>
        </p:nvSpPr>
        <p:spPr>
          <a:xfrm>
            <a:off x="2194532" y="3978476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）深化农村集体产权制度改革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7" name="Shape 1794"/>
          <p:cNvSpPr/>
          <p:nvPr/>
        </p:nvSpPr>
        <p:spPr>
          <a:xfrm>
            <a:off x="7226618" y="1967219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）推进农村土地制度改革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09851" y="2721528"/>
            <a:ext cx="408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建立城乡基础设施一体化发展体制机制</a:t>
            </a:r>
            <a:endParaRPr lang="zh-CN" alt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8009" y="3103422"/>
            <a:ext cx="2681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搭建城乡产业协同发展平台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39543" y="2739031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健全农村土地管理制度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05228" y="3161941"/>
            <a:ext cx="27616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保障乡村振兴用地供给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88696" y="4737461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实施富民强村工程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73406" y="5122271"/>
            <a:ext cx="3386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提升农村集体“三资”管理水平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24" name="Shape 1794"/>
          <p:cNvSpPr/>
          <p:nvPr/>
        </p:nvSpPr>
        <p:spPr>
          <a:xfrm>
            <a:off x="7226618" y="3978476"/>
            <a:ext cx="4758690" cy="58928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）强化乡村振兴投入保障</a:t>
            </a:r>
            <a:endParaRPr lang="zh-CN" altLang="en-US" sz="2000" b="1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20782" y="4737461"/>
            <a:ext cx="22802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确保财政投入持续增长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00717" y="5103221"/>
            <a:ext cx="3386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Times New Roman" panose="02020603050405020304" charset="0"/>
              </a:rPr>
              <a:t>持续深化农村金融改革</a:t>
            </a:r>
            <a:endParaRPr lang="zh-CN" sz="1600" b="1" dirty="0">
              <a:latin typeface="华文中宋" panose="02010600040101010101" pitchFamily="2" charset="-122"/>
              <a:ea typeface="华文中宋" panose="02010600040101010101" pitchFamily="2" charset="-122"/>
              <a:sym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true"/>
      <p:bldP spid="16" grpId="0" animBg="true"/>
      <p:bldP spid="17" grpId="0" animBg="true"/>
      <p:bldP spid="18" grpId="0"/>
      <p:bldP spid="19" grpId="0"/>
      <p:bldP spid="20" grpId="0"/>
      <p:bldP spid="21" grpId="0"/>
      <p:bldP spid="22" grpId="0"/>
      <p:bldP spid="23" grpId="0"/>
      <p:bldP spid="24" grpId="0" animBg="true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3300" y="2538730"/>
            <a:ext cx="6022975" cy="1580515"/>
            <a:chOff x="8650" y="3998"/>
            <a:chExt cx="9485" cy="2489"/>
          </a:xfrm>
        </p:grpSpPr>
        <p:sp>
          <p:nvSpPr>
            <p:cNvPr id="20" name="矩形 19"/>
            <p:cNvSpPr/>
            <p:nvPr/>
          </p:nvSpPr>
          <p:spPr>
            <a:xfrm>
              <a:off x="8650" y="3998"/>
              <a:ext cx="2489" cy="2489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511" y="3998"/>
              <a:ext cx="8624" cy="2489"/>
            </a:xfrm>
            <a:prstGeom prst="rect">
              <a:avLst/>
            </a:prstGeom>
            <a:noFill/>
            <a:ln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8650" y="4106"/>
              <a:ext cx="2489" cy="2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/>
                  </a:solidFill>
                  <a:latin typeface="Impact" panose="020B0806030902050204" pitchFamily="34" charset="0"/>
                  <a:ea typeface="+mj-ea"/>
                </a:rPr>
                <a:t>05</a:t>
              </a:r>
              <a:endParaRPr lang="en-US" altLang="zh-CN" sz="8800" dirty="0">
                <a:solidFill>
                  <a:schemeClr val="tx1"/>
                </a:solidFill>
                <a:latin typeface="Impact" panose="020B0806030902050204" pitchFamily="34" charset="0"/>
                <a:ea typeface="+mj-ea"/>
              </a:endParaRPr>
            </a:p>
          </p:txBody>
        </p:sp>
      </p:grpSp>
      <p:sp>
        <p:nvSpPr>
          <p:cNvPr id="4" name="文本框 3"/>
          <p:cNvSpPr txBox="true"/>
          <p:nvPr/>
        </p:nvSpPr>
        <p:spPr>
          <a:xfrm>
            <a:off x="8923020" y="3006090"/>
            <a:ext cx="2661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保障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篇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75055" y="2029460"/>
            <a:ext cx="1995170" cy="1348740"/>
            <a:chOff x="1042" y="1237"/>
            <a:chExt cx="3142" cy="2124"/>
          </a:xfrm>
        </p:grpSpPr>
        <p:sp>
          <p:nvSpPr>
            <p:cNvPr id="8" name="TextBox 24"/>
            <p:cNvSpPr txBox="true"/>
            <p:nvPr/>
          </p:nvSpPr>
          <p:spPr>
            <a:xfrm>
              <a:off x="1042" y="2687"/>
              <a:ext cx="3143" cy="67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强化组织保障</a:t>
              </a:r>
              <a:endParaRPr lang="zh-CN" altLang="en-US" sz="2400" b="1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934" y="1237"/>
              <a:ext cx="1035" cy="1035"/>
              <a:chOff x="6176272" y="2046428"/>
              <a:chExt cx="710830" cy="71083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4" name="弧形 13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5" name="弧形 14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2" name="TextBox 24"/>
          <p:cNvSpPr txBox="true"/>
          <p:nvPr/>
        </p:nvSpPr>
        <p:spPr>
          <a:xfrm>
            <a:off x="1074420" y="3493135"/>
            <a:ext cx="1996440" cy="89027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强化领导体制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协同配合目标同向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任务绑定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47565" y="2029460"/>
            <a:ext cx="1995805" cy="1349375"/>
            <a:chOff x="1042" y="1237"/>
            <a:chExt cx="3143" cy="2125"/>
          </a:xfrm>
        </p:grpSpPr>
        <p:sp>
          <p:nvSpPr>
            <p:cNvPr id="16" name="TextBox 24"/>
            <p:cNvSpPr txBox="true"/>
            <p:nvPr/>
          </p:nvSpPr>
          <p:spPr>
            <a:xfrm>
              <a:off x="1042" y="2687"/>
              <a:ext cx="3143" cy="67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强化规划引领</a:t>
              </a:r>
              <a:endParaRPr lang="zh-CN" altLang="en-US" sz="2400" b="1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34" y="1237"/>
              <a:ext cx="1035" cy="1035"/>
              <a:chOff x="6176272" y="2046428"/>
              <a:chExt cx="710830" cy="71083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40" name="弧形 39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41" name="弧形 40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42" name="TextBox 24"/>
          <p:cNvSpPr txBox="true"/>
          <p:nvPr/>
        </p:nvSpPr>
        <p:spPr>
          <a:xfrm>
            <a:off x="4486275" y="3493135"/>
            <a:ext cx="3404235" cy="89027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完善规划体系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建立全区乡村振兴重点项目库</a:t>
            </a:r>
            <a:endParaRPr lang="en-US" altLang="zh-CN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衔接国家、陕西省相关政策意见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722360" y="2029460"/>
            <a:ext cx="1995805" cy="1349375"/>
            <a:chOff x="1042" y="1237"/>
            <a:chExt cx="3143" cy="2125"/>
          </a:xfrm>
        </p:grpSpPr>
        <p:sp>
          <p:nvSpPr>
            <p:cNvPr id="44" name="TextBox 24"/>
            <p:cNvSpPr txBox="true"/>
            <p:nvPr/>
          </p:nvSpPr>
          <p:spPr>
            <a:xfrm>
              <a:off x="1042" y="2687"/>
              <a:ext cx="3143" cy="67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强化动态考核</a:t>
              </a:r>
              <a:endParaRPr lang="zh-CN" altLang="en-US" sz="2400" b="1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934" y="1237"/>
              <a:ext cx="1035" cy="1035"/>
              <a:chOff x="6176272" y="2046428"/>
              <a:chExt cx="710830" cy="71083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03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48" name="弧形 4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49" name="弧形 4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50" name="TextBox 24"/>
          <p:cNvSpPr txBox="true"/>
          <p:nvPr/>
        </p:nvSpPr>
        <p:spPr>
          <a:xfrm>
            <a:off x="8633142" y="3399790"/>
            <a:ext cx="4341495" cy="116905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建立领导、干部成绩考核制度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建立规划实施督促检查</a:t>
            </a:r>
            <a:endParaRPr lang="en-US" altLang="zh-CN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第三方评价机制</a:t>
            </a:r>
            <a:endParaRPr lang="en-US" altLang="zh-CN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加强对规划实施的审计监督</a:t>
            </a:r>
            <a:endParaRPr lang="zh-CN" altLang="en-US" sz="1800" dirty="0" smtClean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083300" y="2205355"/>
            <a:ext cx="6022975" cy="1580515"/>
            <a:chOff x="8650" y="3998"/>
            <a:chExt cx="9485" cy="2489"/>
          </a:xfrm>
        </p:grpSpPr>
        <p:sp>
          <p:nvSpPr>
            <p:cNvPr id="20" name="矩形 19"/>
            <p:cNvSpPr/>
            <p:nvPr/>
          </p:nvSpPr>
          <p:spPr>
            <a:xfrm>
              <a:off x="8650" y="3998"/>
              <a:ext cx="2489" cy="2489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511" y="3998"/>
              <a:ext cx="8624" cy="2489"/>
            </a:xfrm>
            <a:prstGeom prst="rect">
              <a:avLst/>
            </a:prstGeom>
            <a:noFill/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8650" y="4105"/>
              <a:ext cx="2489" cy="2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8800" dirty="0">
                  <a:solidFill>
                    <a:schemeClr val="tx1"/>
                  </a:solidFill>
                  <a:latin typeface="Impact" panose="020B0806030902050204" pitchFamily="34" charset="0"/>
                  <a:ea typeface="+mj-ea"/>
                </a:rPr>
                <a:t> 01</a:t>
              </a:r>
              <a:endParaRPr lang="en-US" altLang="zh-CN" sz="8800" dirty="0">
                <a:solidFill>
                  <a:schemeClr val="tx1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28" name="文本框 27"/>
            <p:cNvSpPr txBox="true"/>
            <p:nvPr/>
          </p:nvSpPr>
          <p:spPr>
            <a:xfrm>
              <a:off x="13122" y="4734"/>
              <a:ext cx="433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规划大纲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791460" y="1673860"/>
            <a:ext cx="1757680" cy="1690370"/>
            <a:chOff x="4457" y="2639"/>
            <a:chExt cx="2768" cy="2662"/>
          </a:xfrm>
        </p:grpSpPr>
        <p:grpSp>
          <p:nvGrpSpPr>
            <p:cNvPr id="13" name="组合 12"/>
            <p:cNvGrpSpPr/>
            <p:nvPr/>
          </p:nvGrpSpPr>
          <p:grpSpPr>
            <a:xfrm>
              <a:off x="4457" y="2639"/>
              <a:ext cx="2768" cy="928"/>
              <a:chOff x="1048103" y="543562"/>
              <a:chExt cx="1757646" cy="589275"/>
            </a:xfrm>
            <a:solidFill>
              <a:srgbClr val="5B9BD5"/>
            </a:solidFill>
          </p:grpSpPr>
          <p:sp>
            <p:nvSpPr>
              <p:cNvPr id="24" name="Shape 1794"/>
              <p:cNvSpPr/>
              <p:nvPr/>
            </p:nvSpPr>
            <p:spPr>
              <a:xfrm>
                <a:off x="1048103" y="543562"/>
                <a:ext cx="1757646" cy="589275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 Placeholder 3"/>
              <p:cNvSpPr txBox="true"/>
              <p:nvPr/>
            </p:nvSpPr>
            <p:spPr>
              <a:xfrm>
                <a:off x="1167056" y="653283"/>
                <a:ext cx="1465156" cy="408935"/>
              </a:xfrm>
              <a:prstGeom prst="rect">
                <a:avLst/>
              </a:prstGeom>
              <a:grpFill/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8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规划指导</a:t>
                </a:r>
                <a:endParaRPr lang="en-GB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" name="Oval 9"/>
            <p:cNvSpPr>
              <a:spLocks noChangeArrowheads="true"/>
            </p:cNvSpPr>
            <p:nvPr/>
          </p:nvSpPr>
          <p:spPr bwMode="auto">
            <a:xfrm>
              <a:off x="4631" y="4003"/>
              <a:ext cx="586" cy="56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84" y="3973"/>
              <a:ext cx="1736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指导思想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6" name="Oval 9"/>
            <p:cNvSpPr>
              <a:spLocks noChangeArrowheads="true"/>
            </p:cNvSpPr>
            <p:nvPr/>
          </p:nvSpPr>
          <p:spPr bwMode="auto">
            <a:xfrm>
              <a:off x="4645" y="4649"/>
              <a:ext cx="586" cy="56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197" y="4634"/>
              <a:ext cx="1736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基本原则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687560" y="1675765"/>
            <a:ext cx="1925320" cy="2135505"/>
            <a:chOff x="14836" y="2637"/>
            <a:chExt cx="3032" cy="3363"/>
          </a:xfrm>
        </p:grpSpPr>
        <p:grpSp>
          <p:nvGrpSpPr>
            <p:cNvPr id="61" name="组合 60"/>
            <p:cNvGrpSpPr/>
            <p:nvPr/>
          </p:nvGrpSpPr>
          <p:grpSpPr>
            <a:xfrm>
              <a:off x="14967" y="2637"/>
              <a:ext cx="2768" cy="928"/>
              <a:chOff x="1229078" y="543562"/>
              <a:chExt cx="1757646" cy="589275"/>
            </a:xfrm>
            <a:solidFill>
              <a:srgbClr val="FFC000"/>
            </a:solidFill>
          </p:grpSpPr>
          <p:sp>
            <p:nvSpPr>
              <p:cNvPr id="68" name="Shape 1794"/>
              <p:cNvSpPr/>
              <p:nvPr/>
            </p:nvSpPr>
            <p:spPr>
              <a:xfrm>
                <a:off x="1229078" y="543562"/>
                <a:ext cx="1757646" cy="589275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Text Placeholder 3"/>
              <p:cNvSpPr txBox="true"/>
              <p:nvPr/>
            </p:nvSpPr>
            <p:spPr>
              <a:xfrm>
                <a:off x="1338506" y="634233"/>
                <a:ext cx="1465156" cy="408935"/>
              </a:xfrm>
              <a:prstGeom prst="rect">
                <a:avLst/>
              </a:prstGeom>
              <a:grpFill/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8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实施保障</a:t>
                </a:r>
                <a:endParaRPr 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2" name="Oval 9"/>
            <p:cNvSpPr>
              <a:spLocks noChangeArrowheads="true"/>
            </p:cNvSpPr>
            <p:nvPr/>
          </p:nvSpPr>
          <p:spPr bwMode="auto">
            <a:xfrm>
              <a:off x="14836" y="4000"/>
              <a:ext cx="586" cy="5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5388" y="3970"/>
              <a:ext cx="2460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强化组织保障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4" name="Oval 9"/>
            <p:cNvSpPr>
              <a:spLocks noChangeArrowheads="true"/>
            </p:cNvSpPr>
            <p:nvPr/>
          </p:nvSpPr>
          <p:spPr bwMode="auto">
            <a:xfrm>
              <a:off x="14849" y="4646"/>
              <a:ext cx="586" cy="5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5401" y="4631"/>
              <a:ext cx="2460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强化规划引领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6" name="Oval 9"/>
            <p:cNvSpPr>
              <a:spLocks noChangeArrowheads="true"/>
            </p:cNvSpPr>
            <p:nvPr/>
          </p:nvSpPr>
          <p:spPr bwMode="auto">
            <a:xfrm>
              <a:off x="14856" y="5363"/>
              <a:ext cx="586" cy="5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5408" y="5333"/>
              <a:ext cx="2460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强化动态考核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71" name="TextBox 24"/>
          <p:cNvSpPr txBox="true"/>
          <p:nvPr/>
        </p:nvSpPr>
        <p:spPr>
          <a:xfrm>
            <a:off x="918845" y="421640"/>
            <a:ext cx="1446530" cy="43053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规划大纲</a:t>
            </a:r>
            <a:endParaRPr lang="zh-CN" altLang="en-US" sz="2400" b="1" dirty="0">
              <a:gradFill>
                <a:gsLst>
                  <a:gs pos="0">
                    <a:srgbClr val="575658"/>
                  </a:gs>
                  <a:gs pos="100000">
                    <a:srgbClr val="252223"/>
                  </a:gs>
                </a:gsLst>
                <a:lin ang="7200000" scaled="false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30555" y="1675765"/>
            <a:ext cx="1757680" cy="2437662"/>
            <a:chOff x="106680" y="1675765"/>
            <a:chExt cx="1757680" cy="2437662"/>
          </a:xfrm>
        </p:grpSpPr>
        <p:grpSp>
          <p:nvGrpSpPr>
            <p:cNvPr id="2" name="组合 1"/>
            <p:cNvGrpSpPr/>
            <p:nvPr/>
          </p:nvGrpSpPr>
          <p:grpSpPr>
            <a:xfrm>
              <a:off x="106680" y="1675765"/>
              <a:ext cx="1757680" cy="2059305"/>
              <a:chOff x="499" y="2639"/>
              <a:chExt cx="2768" cy="3243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99" y="2639"/>
                <a:ext cx="2768" cy="928"/>
                <a:chOff x="1048103" y="543562"/>
                <a:chExt cx="1757646" cy="589275"/>
              </a:xfrm>
              <a:solidFill>
                <a:srgbClr val="ED7D31"/>
              </a:solidFill>
            </p:grpSpPr>
            <p:sp>
              <p:nvSpPr>
                <p:cNvPr id="10" name="Shape 1794"/>
                <p:cNvSpPr/>
                <p:nvPr/>
              </p:nvSpPr>
              <p:spPr>
                <a:xfrm>
                  <a:off x="1048103" y="543562"/>
                  <a:ext cx="1757646" cy="589275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4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Text Placeholder 3"/>
                <p:cNvSpPr txBox="true"/>
                <p:nvPr/>
              </p:nvSpPr>
              <p:spPr>
                <a:xfrm>
                  <a:off x="1157530" y="634233"/>
                  <a:ext cx="1469863" cy="408935"/>
                </a:xfrm>
                <a:prstGeom prst="rect">
                  <a:avLst/>
                </a:prstGeom>
                <a:grpFill/>
              </p:spPr>
              <p:txBody>
                <a:bodyPr vert="horz" lIns="0" tIns="0" rIns="0" bIns="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80604020202020204" pitchFamily="34" charset="0"/>
                    <a:buNone/>
                    <a:defRPr sz="175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发展基础</a:t>
                  </a:r>
                  <a:endParaRPr lang="en-GB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" name="Oval 9"/>
              <p:cNvSpPr>
                <a:spLocks noChangeArrowheads="true"/>
              </p:cNvSpPr>
              <p:nvPr/>
            </p:nvSpPr>
            <p:spPr bwMode="auto">
              <a:xfrm>
                <a:off x="675" y="3942"/>
                <a:ext cx="586" cy="569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vert="horz" wrap="square" lIns="88043" tIns="44022" rIns="88043" bIns="44022" numCol="1" anchor="ctr" anchorCtr="false" compatLnSpc="true"/>
              <a:lstStyle/>
              <a:p>
                <a:pPr marL="0" marR="0" lvl="0" indent="0" algn="ctr" defTabSz="8807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227" y="3912"/>
                <a:ext cx="1745" cy="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20000"/>
                  </a:lnSpc>
                  <a:defRPr/>
                </a:pPr>
                <a:r>
                  <a:rPr lang="zh-CN" altLang="en-US" b="1" kern="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基本概况</a:t>
                </a:r>
                <a:endParaRPr lang="en-US" altLang="zh-CN" b="1" kern="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6" name="Oval 9"/>
              <p:cNvSpPr>
                <a:spLocks noChangeArrowheads="true"/>
              </p:cNvSpPr>
              <p:nvPr/>
            </p:nvSpPr>
            <p:spPr bwMode="auto">
              <a:xfrm>
                <a:off x="688" y="4588"/>
                <a:ext cx="586" cy="569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vert="horz" wrap="square" lIns="88043" tIns="44022" rIns="88043" bIns="44022" numCol="1" anchor="ctr" anchorCtr="false" compatLnSpc="true"/>
              <a:lstStyle/>
              <a:p>
                <a:pPr marL="0" marR="0" lvl="0" indent="0" algn="ctr" defTabSz="8807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226" y="4558"/>
                <a:ext cx="1745" cy="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685800">
                  <a:lnSpc>
                    <a:spcPct val="120000"/>
                  </a:lnSpc>
                  <a:buClrTx/>
                  <a:buSzTx/>
                  <a:buFontTx/>
                  <a:defRPr/>
                </a:pPr>
                <a:r>
                  <a:rPr lang="zh-CN" altLang="en-US" sz="1800" b="1" kern="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发展成效</a:t>
                </a:r>
                <a:endPara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8" name="Oval 9"/>
              <p:cNvSpPr>
                <a:spLocks noChangeArrowheads="true"/>
              </p:cNvSpPr>
              <p:nvPr/>
            </p:nvSpPr>
            <p:spPr bwMode="auto">
              <a:xfrm>
                <a:off x="677" y="5242"/>
                <a:ext cx="586" cy="569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vert="horz" wrap="square" lIns="88043" tIns="44022" rIns="88043" bIns="44022" numCol="1" anchor="ctr" anchorCtr="false" compatLnSpc="true"/>
              <a:lstStyle/>
              <a:p>
                <a:pPr marL="0" marR="0" lvl="0" indent="0" algn="ctr" defTabSz="8807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29" y="5213"/>
                <a:ext cx="1745" cy="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685800">
                  <a:lnSpc>
                    <a:spcPct val="120000"/>
                  </a:lnSpc>
                  <a:buClrTx/>
                  <a:buSzTx/>
                  <a:buFontTx/>
                  <a:defRPr/>
                </a:pPr>
                <a:r>
                  <a:rPr lang="zh-CN" altLang="en-US" sz="1800" b="1" kern="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发展机遇</a:t>
                </a:r>
                <a:endPara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77" name="Oval 9"/>
            <p:cNvSpPr>
              <a:spLocks noChangeArrowheads="true"/>
            </p:cNvSpPr>
            <p:nvPr/>
          </p:nvSpPr>
          <p:spPr bwMode="auto">
            <a:xfrm>
              <a:off x="211496" y="3736022"/>
              <a:ext cx="372110" cy="361315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62016" y="3716972"/>
              <a:ext cx="1107996" cy="396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lnSpc>
                  <a:spcPct val="120000"/>
                </a:lnSpc>
                <a:defRPr/>
              </a:pPr>
              <a:r>
                <a:rPr lang="zh-CN" altLang="en-US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面临挑战</a:t>
              </a:r>
              <a:endParaRPr lang="en-US" altLang="zh-CN" b="1" kern="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72685" y="1685792"/>
            <a:ext cx="1757680" cy="2107565"/>
            <a:chOff x="4457" y="2639"/>
            <a:chExt cx="2768" cy="3319"/>
          </a:xfrm>
        </p:grpSpPr>
        <p:grpSp>
          <p:nvGrpSpPr>
            <p:cNvPr id="80" name="组合 79"/>
            <p:cNvGrpSpPr/>
            <p:nvPr/>
          </p:nvGrpSpPr>
          <p:grpSpPr>
            <a:xfrm>
              <a:off x="4457" y="2639"/>
              <a:ext cx="2768" cy="928"/>
              <a:chOff x="1048103" y="543562"/>
              <a:chExt cx="1757646" cy="589275"/>
            </a:xfrm>
            <a:solidFill>
              <a:srgbClr val="5B9BD5"/>
            </a:solidFill>
          </p:grpSpPr>
          <p:sp>
            <p:nvSpPr>
              <p:cNvPr id="91" name="Shape 1794"/>
              <p:cNvSpPr/>
              <p:nvPr/>
            </p:nvSpPr>
            <p:spPr>
              <a:xfrm>
                <a:off x="1048103" y="543562"/>
                <a:ext cx="1757646" cy="589275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ext Placeholder 3"/>
              <p:cNvSpPr txBox="true"/>
              <p:nvPr/>
            </p:nvSpPr>
            <p:spPr>
              <a:xfrm>
                <a:off x="1157531" y="634233"/>
                <a:ext cx="1465156" cy="40893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8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总体规划</a:t>
                </a:r>
                <a:endParaRPr lang="en-GB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5" name="Oval 9"/>
            <p:cNvSpPr>
              <a:spLocks noChangeArrowheads="true"/>
            </p:cNvSpPr>
            <p:nvPr/>
          </p:nvSpPr>
          <p:spPr bwMode="auto">
            <a:xfrm>
              <a:off x="4656" y="3974"/>
              <a:ext cx="586" cy="5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208" y="3945"/>
              <a:ext cx="1736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发展定位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87" name="Oval 9"/>
            <p:cNvSpPr>
              <a:spLocks noChangeArrowheads="true"/>
            </p:cNvSpPr>
            <p:nvPr/>
          </p:nvSpPr>
          <p:spPr bwMode="auto">
            <a:xfrm>
              <a:off x="4686" y="4649"/>
              <a:ext cx="586" cy="5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238" y="4619"/>
              <a:ext cx="1736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发展目标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89" name="Oval 9"/>
            <p:cNvSpPr>
              <a:spLocks noChangeArrowheads="true"/>
            </p:cNvSpPr>
            <p:nvPr/>
          </p:nvSpPr>
          <p:spPr bwMode="auto">
            <a:xfrm>
              <a:off x="4686" y="5320"/>
              <a:ext cx="586" cy="56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238" y="5291"/>
              <a:ext cx="1736" cy="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空间布局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119302" y="1702332"/>
            <a:ext cx="2615565" cy="3811587"/>
            <a:chOff x="6376352" y="1702332"/>
            <a:chExt cx="2615565" cy="3811587"/>
          </a:xfrm>
        </p:grpSpPr>
        <p:grpSp>
          <p:nvGrpSpPr>
            <p:cNvPr id="102" name="组合 101"/>
            <p:cNvGrpSpPr/>
            <p:nvPr/>
          </p:nvGrpSpPr>
          <p:grpSpPr>
            <a:xfrm>
              <a:off x="6376352" y="1702332"/>
              <a:ext cx="2615565" cy="1215390"/>
              <a:chOff x="9551" y="2715"/>
              <a:chExt cx="4119" cy="1914"/>
            </a:xfrm>
          </p:grpSpPr>
          <p:grpSp>
            <p:nvGrpSpPr>
              <p:cNvPr id="103" name="组合 102"/>
              <p:cNvGrpSpPr/>
              <p:nvPr/>
            </p:nvGrpSpPr>
            <p:grpSpPr>
              <a:xfrm>
                <a:off x="9853" y="2715"/>
                <a:ext cx="2768" cy="928"/>
                <a:chOff x="1306513" y="592426"/>
                <a:chExt cx="1757148" cy="589275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8" name="Shape 1794"/>
                <p:cNvSpPr/>
                <p:nvPr/>
              </p:nvSpPr>
              <p:spPr>
                <a:xfrm>
                  <a:off x="1306513" y="592426"/>
                  <a:ext cx="1757148" cy="5892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A4B0"/>
                </a:solidFill>
                <a:ln w="1270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4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Text Placeholder 3"/>
                <p:cNvSpPr txBox="true"/>
                <p:nvPr/>
              </p:nvSpPr>
              <p:spPr>
                <a:xfrm>
                  <a:off x="1417014" y="702147"/>
                  <a:ext cx="1491136" cy="408935"/>
                </a:xfrm>
                <a:prstGeom prst="rect">
                  <a:avLst/>
                </a:prstGeom>
                <a:solidFill>
                  <a:srgbClr val="00A4B0"/>
                </a:solidFill>
              </p:spPr>
              <p:txBody>
                <a:bodyPr vert="horz" lIns="0" tIns="0" rIns="0" bIns="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80604020202020204" pitchFamily="34" charset="0"/>
                    <a:buNone/>
                    <a:defRPr sz="175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Open Sans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8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0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主要任务</a:t>
                  </a:r>
                  <a:endPara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4" name="Oval 9"/>
              <p:cNvSpPr>
                <a:spLocks noChangeArrowheads="true"/>
              </p:cNvSpPr>
              <p:nvPr/>
            </p:nvSpPr>
            <p:spPr bwMode="auto">
              <a:xfrm>
                <a:off x="9551" y="4007"/>
                <a:ext cx="586" cy="569"/>
              </a:xfrm>
              <a:prstGeom prst="ellipse">
                <a:avLst/>
              </a:prstGeom>
              <a:solidFill>
                <a:srgbClr val="00A4B0"/>
              </a:solidFill>
              <a:ln>
                <a:noFill/>
              </a:ln>
            </p:spPr>
            <p:txBody>
              <a:bodyPr vert="horz" wrap="square" lIns="88043" tIns="44022" rIns="88043" bIns="44022" numCol="1" anchor="ctr" anchorCtr="false" compatLnSpc="true"/>
              <a:lstStyle/>
              <a:p>
                <a:pPr marL="0" marR="0" lvl="0" indent="0" algn="ctr" defTabSz="8807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10116" y="3960"/>
                <a:ext cx="3554" cy="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defTabSz="685800">
                  <a:lnSpc>
                    <a:spcPct val="120000"/>
                  </a:lnSpc>
                  <a:buClrTx/>
                  <a:buSzTx/>
                  <a:buFontTx/>
                  <a:defRPr/>
                </a:pPr>
                <a:r>
                  <a:rPr lang="zh-CN" altLang="en-US" b="1" kern="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巩固拓展脱贫攻坚</a:t>
                </a:r>
                <a:endPara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18" name="Oval 9"/>
            <p:cNvSpPr>
              <a:spLocks noChangeArrowheads="true"/>
            </p:cNvSpPr>
            <p:nvPr/>
          </p:nvSpPr>
          <p:spPr bwMode="auto">
            <a:xfrm>
              <a:off x="6384607" y="2961506"/>
              <a:ext cx="372110" cy="361315"/>
            </a:xfrm>
            <a:prstGeom prst="ellipse">
              <a:avLst/>
            </a:prstGeom>
            <a:solidFill>
              <a:srgbClr val="00A4B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735127" y="2943091"/>
              <a:ext cx="1107996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产业振兴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0" name="Oval 9"/>
            <p:cNvSpPr>
              <a:spLocks noChangeArrowheads="true"/>
            </p:cNvSpPr>
            <p:nvPr/>
          </p:nvSpPr>
          <p:spPr bwMode="auto">
            <a:xfrm>
              <a:off x="6392862" y="3806691"/>
              <a:ext cx="372110" cy="361315"/>
            </a:xfrm>
            <a:prstGeom prst="ellipse">
              <a:avLst/>
            </a:prstGeom>
            <a:solidFill>
              <a:srgbClr val="00A4B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6743382" y="3797801"/>
              <a:ext cx="1107996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人才</a:t>
              </a: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振兴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2" name="Oval 9"/>
            <p:cNvSpPr>
              <a:spLocks noChangeArrowheads="true"/>
            </p:cNvSpPr>
            <p:nvPr/>
          </p:nvSpPr>
          <p:spPr bwMode="auto">
            <a:xfrm>
              <a:off x="6380797" y="4239761"/>
              <a:ext cx="372110" cy="361315"/>
            </a:xfrm>
            <a:prstGeom prst="ellipse">
              <a:avLst/>
            </a:prstGeom>
            <a:solidFill>
              <a:srgbClr val="00A4B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</a:t>
              </a: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6750367" y="4211821"/>
              <a:ext cx="1107996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文化振兴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4" name="Oval 9"/>
            <p:cNvSpPr>
              <a:spLocks noChangeArrowheads="true"/>
            </p:cNvSpPr>
            <p:nvPr/>
          </p:nvSpPr>
          <p:spPr bwMode="auto">
            <a:xfrm>
              <a:off x="6384607" y="4680451"/>
              <a:ext cx="372110" cy="361315"/>
            </a:xfrm>
            <a:prstGeom prst="ellipse">
              <a:avLst/>
            </a:prstGeom>
            <a:solidFill>
              <a:srgbClr val="00A4B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735127" y="4662036"/>
              <a:ext cx="1099820" cy="423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组织振兴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6" name="Oval 9"/>
            <p:cNvSpPr>
              <a:spLocks noChangeArrowheads="true"/>
            </p:cNvSpPr>
            <p:nvPr/>
          </p:nvSpPr>
          <p:spPr bwMode="auto">
            <a:xfrm>
              <a:off x="6384607" y="3386321"/>
              <a:ext cx="372110" cy="361315"/>
            </a:xfrm>
            <a:prstGeom prst="ellipse">
              <a:avLst/>
            </a:prstGeom>
            <a:solidFill>
              <a:srgbClr val="00A4B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6735127" y="3367906"/>
              <a:ext cx="1107996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生态</a:t>
              </a: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振兴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8" name="Oval 9"/>
            <p:cNvSpPr>
              <a:spLocks noChangeArrowheads="true"/>
            </p:cNvSpPr>
            <p:nvPr/>
          </p:nvSpPr>
          <p:spPr bwMode="auto">
            <a:xfrm>
              <a:off x="6384607" y="5135879"/>
              <a:ext cx="372110" cy="361315"/>
            </a:xfrm>
            <a:prstGeom prst="ellipse">
              <a:avLst/>
            </a:prstGeom>
            <a:solidFill>
              <a:srgbClr val="00A4B0"/>
            </a:solidFill>
            <a:ln>
              <a:noFill/>
            </a:ln>
          </p:spPr>
          <p:txBody>
            <a:bodyPr vert="horz" wrap="square" lIns="88043" tIns="44022" rIns="88043" bIns="44022" numCol="1" anchor="ctr" anchorCtr="false" compatLnSpc="true"/>
            <a:lstStyle/>
            <a:p>
              <a:pPr marL="0" marR="0" lvl="0" indent="0" algn="ctr" defTabSz="8807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735127" y="5117464"/>
              <a:ext cx="1338828" cy="396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858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1800" b="1" kern="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综合性改革</a:t>
              </a:r>
              <a:endParaRPr lang="zh-CN" altLang="en-US" sz="1800" b="1" kern="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083300" y="2062480"/>
            <a:ext cx="6022975" cy="1666240"/>
            <a:chOff x="8650" y="3998"/>
            <a:chExt cx="9485" cy="2624"/>
          </a:xfrm>
        </p:grpSpPr>
        <p:sp>
          <p:nvSpPr>
            <p:cNvPr id="20" name="矩形 19"/>
            <p:cNvSpPr/>
            <p:nvPr/>
          </p:nvSpPr>
          <p:spPr>
            <a:xfrm>
              <a:off x="8650" y="3998"/>
              <a:ext cx="2489" cy="2489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511" y="3998"/>
              <a:ext cx="8624" cy="2489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true"/>
            <p:nvPr/>
          </p:nvSpPr>
          <p:spPr>
            <a:xfrm>
              <a:off x="8650" y="4106"/>
              <a:ext cx="2489" cy="2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tx1"/>
                  </a:solidFill>
                  <a:latin typeface="Impact" panose="020B0806030902050204" pitchFamily="34" charset="0"/>
                  <a:ea typeface="+mj-ea"/>
                </a:rPr>
                <a:t>02</a:t>
              </a:r>
              <a:endParaRPr lang="en-US" altLang="zh-CN" sz="8800" dirty="0">
                <a:solidFill>
                  <a:schemeClr val="tx1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28" name="文本框 27"/>
            <p:cNvSpPr txBox="true"/>
            <p:nvPr/>
          </p:nvSpPr>
          <p:spPr>
            <a:xfrm>
              <a:off x="13122" y="4734"/>
              <a:ext cx="44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基本现状</a:t>
              </a:r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37137" y="4026292"/>
            <a:ext cx="2242085" cy="657016"/>
            <a:chOff x="7123141" y="4626389"/>
            <a:chExt cx="2242085" cy="657016"/>
          </a:xfrm>
        </p:grpSpPr>
        <p:sp>
          <p:nvSpPr>
            <p:cNvPr id="8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发展基础</a:t>
              </a:r>
              <a:endParaRPr lang="en-US" altLang="zh-CN" sz="2400" b="1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2" name="弧形 1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9049359" y="3986770"/>
            <a:ext cx="2242085" cy="657016"/>
            <a:chOff x="7123141" y="4626389"/>
            <a:chExt cx="2242085" cy="657016"/>
          </a:xfrm>
        </p:grpSpPr>
        <p:sp>
          <p:nvSpPr>
            <p:cNvPr id="15" name="TextBox 24"/>
            <p:cNvSpPr txBox="true"/>
            <p:nvPr/>
          </p:nvSpPr>
          <p:spPr>
            <a:xfrm>
              <a:off x="7918645" y="4767738"/>
              <a:ext cx="1446581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发展成效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9" name="弧形 1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23" name="组合 22"/>
          <p:cNvGrpSpPr/>
          <p:nvPr/>
        </p:nvGrpSpPr>
        <p:grpSpPr>
          <a:xfrm>
            <a:off x="6455003" y="5026998"/>
            <a:ext cx="2242085" cy="657016"/>
            <a:chOff x="7123141" y="4626389"/>
            <a:chExt cx="2242085" cy="657016"/>
          </a:xfrm>
        </p:grpSpPr>
        <p:sp>
          <p:nvSpPr>
            <p:cNvPr id="24" name="TextBox 24"/>
            <p:cNvSpPr txBox="true"/>
            <p:nvPr/>
          </p:nvSpPr>
          <p:spPr>
            <a:xfrm>
              <a:off x="7918645" y="4767738"/>
              <a:ext cx="1446581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发展机遇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03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31" name="弧形 30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33" name="组合 32"/>
          <p:cNvGrpSpPr/>
          <p:nvPr/>
        </p:nvGrpSpPr>
        <p:grpSpPr>
          <a:xfrm>
            <a:off x="9071100" y="5023720"/>
            <a:ext cx="2242085" cy="657016"/>
            <a:chOff x="7123141" y="4626389"/>
            <a:chExt cx="2242085" cy="657016"/>
          </a:xfrm>
        </p:grpSpPr>
        <p:sp>
          <p:nvSpPr>
            <p:cNvPr id="34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面临挑战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04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39" name="弧形 3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西咸区位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636895" y="4445"/>
            <a:ext cx="6555105" cy="685355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36616" y="115818"/>
            <a:ext cx="2242085" cy="657016"/>
            <a:chOff x="7123141" y="4626389"/>
            <a:chExt cx="2242085" cy="657016"/>
          </a:xfrm>
        </p:grpSpPr>
        <p:sp>
          <p:nvSpPr>
            <p:cNvPr id="34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发展基础</a:t>
              </a:r>
              <a:endParaRPr lang="en-US" altLang="zh-CN" sz="2400" b="1" dirty="0" smtClean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01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39" name="弧形 3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4" name="文本框 3"/>
          <p:cNvSpPr txBox="true"/>
          <p:nvPr/>
        </p:nvSpPr>
        <p:spPr>
          <a:xfrm>
            <a:off x="5727700" y="6520815"/>
            <a:ext cx="1637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u="sng">
                <a:latin typeface="黑体" panose="02010609060101010101" charset="-122"/>
                <a:ea typeface="黑体" panose="02010609060101010101" charset="-122"/>
              </a:rPr>
              <a:t>西咸新区区位图</a:t>
            </a:r>
            <a:endParaRPr lang="zh-CN" altLang="en-US" sz="1600" b="1" u="sng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225052" y="817244"/>
            <a:ext cx="5544820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lnSpc>
                <a:spcPts val="2500"/>
              </a:lnSpc>
              <a:buFont typeface="Wingdings" panose="05000000000000000000" charset="0"/>
              <a:buChar char="u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基本概况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charset="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西安、咸阳两市建成区之间。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2500"/>
              </a:lnSpc>
              <a:buClrTx/>
              <a:buSzTx/>
              <a:buFont typeface="Wingdings" panose="05000000000000000000" charset="0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涉及西安、咸阳7个县（区）的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乡镇和街道办事处，现有户籍人口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106万人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308610" y="2276478"/>
          <a:ext cx="5170170" cy="4412926"/>
        </p:xfrm>
        <a:graphic>
          <a:graphicData uri="http://schemas.openxmlformats.org/drawingml/2006/table">
            <a:tbl>
              <a:tblPr firstRow="true" bandRow="true">
                <a:tableStyleId>{E8B1032C-EA38-4F05-BA0D-38AFFFC7BED3}</a:tableStyleId>
              </a:tblPr>
              <a:tblGrid>
                <a:gridCol w="483870"/>
                <a:gridCol w="467360"/>
                <a:gridCol w="899160"/>
                <a:gridCol w="695960"/>
                <a:gridCol w="563880"/>
                <a:gridCol w="410210"/>
                <a:gridCol w="1649730"/>
              </a:tblGrid>
              <a:tr h="24511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dirty="0" err="1"/>
                        <a:t>类别</a:t>
                      </a:r>
                      <a:endParaRPr lang="en-US" altLang="en-US" sz="1000" dirty="0"/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指标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数据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单位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备注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/>
                        <a:t>综合现状</a:t>
                      </a:r>
                      <a:endParaRPr lang="en-US" altLang="en-US" sz="1000" b="1"/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现有户籍人口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106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万人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2017-2020年新区</a:t>
                      </a:r>
                      <a:r>
                        <a:rPr lang="zh-CN" altLang="en-US" sz="1000"/>
                        <a:t>经济</a:t>
                      </a:r>
                      <a:r>
                        <a:rPr lang="en-US" sz="1000"/>
                        <a:t>年均增长率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10.3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%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2017年建立统计体系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2020年农村居民人均可支配收入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15177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元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由2018年的12775元增长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245116"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/>
                        <a:t>农村土地</a:t>
                      </a:r>
                      <a:endParaRPr lang="en-US" altLang="en-US" sz="1000" b="1"/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现存行政村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192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个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现状农用地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34.6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其中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粮食种植需求用地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17.5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vMerge="true"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果蔬种植需求用地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10.07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951">
                <a:tc vMerge="true">
                  <a:tcPr/>
                </a:tc>
                <a:tc vMerge="true"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其中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果业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4.87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vMerge="true">
                  <a:tcPr/>
                </a:tc>
                <a:tc v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蔬菜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5.2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490235">
                <a:tc vMerge="true">
                  <a:tcPr/>
                </a:tc>
                <a:tc vMerge="true"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剩余农用地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>
                          <a:solidFill>
                            <a:srgbClr val="C00000"/>
                          </a:solidFill>
                        </a:rPr>
                        <a:t>7.03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主要作为苗木花卉、农业园区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基本农田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>
                          <a:solidFill>
                            <a:srgbClr val="C00000"/>
                          </a:solidFill>
                        </a:rPr>
                        <a:t>12.75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粮食生产功能区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11.69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C00000"/>
                          </a:solidFill>
                        </a:rPr>
                        <a:t>万亩</a:t>
                      </a:r>
                      <a:endParaRPr lang="en-US" altLang="en-US" sz="1000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 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/>
                        <a:t>农村集体经济</a:t>
                      </a:r>
                      <a:endParaRPr lang="en-US" altLang="en-US" sz="1000" b="1"/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收益5-10万元的集体经济组织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/>
                        <a:t>172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个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截止2021年底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收益10-100万的集体经济组织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/>
                        <a:t>96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个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vMerge="true">
                  <a:tcPr/>
                </a:tc>
              </a:tr>
              <a:tr h="245116">
                <a:tc vMerge="true"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/>
                        <a:t>收益100万元以上的集体经济组织</a:t>
                      </a:r>
                      <a:endParaRPr lang="en-US" altLang="en-US" sz="1000"/>
                    </a:p>
                  </a:txBody>
                  <a:tcPr marL="68580" marR="68580" marT="0" marB="0" anchor="ctr"/>
                </a:tc>
                <a:tc hMerge="true">
                  <a:tcPr/>
                </a:tc>
                <a:tc hMerge="true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dirty="0"/>
                        <a:t>19</a:t>
                      </a:r>
                      <a:endParaRPr lang="en-US" altLang="en-US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dirty="0"/>
                        <a:t>个</a:t>
                      </a:r>
                      <a:endParaRPr lang="en-US" altLang="en-US" sz="1000" dirty="0"/>
                    </a:p>
                  </a:txBody>
                  <a:tcPr marL="68580" marR="68580" marT="0" marB="0" anchor="ctr"/>
                </a:tc>
                <a:tc vMerge="true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3225165" y="807720"/>
            <a:ext cx="5765165" cy="576516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36616" y="201543"/>
            <a:ext cx="2242085" cy="657016"/>
            <a:chOff x="7123141" y="4626389"/>
            <a:chExt cx="2242085" cy="657016"/>
          </a:xfrm>
        </p:grpSpPr>
        <p:sp>
          <p:nvSpPr>
            <p:cNvPr id="34" name="TextBox 24"/>
            <p:cNvSpPr txBox="true"/>
            <p:nvPr/>
          </p:nvSpPr>
          <p:spPr>
            <a:xfrm>
              <a:off x="7918645" y="4767738"/>
              <a:ext cx="1446581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发展成效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02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38" name="弧形 37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39" name="弧形 3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1544320" y="1090295"/>
            <a:ext cx="2255520" cy="859155"/>
            <a:chOff x="1274" y="1717"/>
            <a:chExt cx="3552" cy="1353"/>
          </a:xfrm>
        </p:grpSpPr>
        <p:sp>
          <p:nvSpPr>
            <p:cNvPr id="49" name="椭圆 48"/>
            <p:cNvSpPr/>
            <p:nvPr/>
          </p:nvSpPr>
          <p:spPr bwMode="auto">
            <a:xfrm>
              <a:off x="4630" y="1908"/>
              <a:ext cx="196" cy="198"/>
            </a:xfrm>
            <a:prstGeom prst="ellipse">
              <a:avLst/>
            </a:prstGeom>
            <a:solidFill>
              <a:srgbClr val="FFCC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50" name="TextBox 129"/>
            <p:cNvSpPr txBox="true"/>
            <p:nvPr/>
          </p:nvSpPr>
          <p:spPr bwMode="auto">
            <a:xfrm>
              <a:off x="1274" y="1717"/>
              <a:ext cx="3246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r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农业经济产值显著提升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4630" y="2264"/>
              <a:ext cx="196" cy="198"/>
            </a:xfrm>
            <a:prstGeom prst="ellipse">
              <a:avLst/>
            </a:prstGeom>
            <a:solidFill>
              <a:srgbClr val="FFCC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57" name="TextBox 129"/>
            <p:cNvSpPr txBox="true"/>
            <p:nvPr/>
          </p:nvSpPr>
          <p:spPr bwMode="auto">
            <a:xfrm>
              <a:off x="1275" y="2131"/>
              <a:ext cx="3245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1475105">
                <a:buClrTx/>
                <a:buSzTx/>
                <a:buFontTx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区域特色产业逐步形成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4630" y="2699"/>
              <a:ext cx="196" cy="198"/>
            </a:xfrm>
            <a:prstGeom prst="ellipse">
              <a:avLst/>
            </a:prstGeom>
            <a:solidFill>
              <a:srgbClr val="FFCC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29" name="TextBox 129"/>
            <p:cNvSpPr txBox="true"/>
            <p:nvPr/>
          </p:nvSpPr>
          <p:spPr bwMode="auto">
            <a:xfrm>
              <a:off x="1276" y="2585"/>
              <a:ext cx="3244" cy="4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1475105">
                <a:buClrTx/>
                <a:buSzTx/>
                <a:buFontTx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农业绿色发展能力增强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00785" y="5589905"/>
            <a:ext cx="2607310" cy="810260"/>
            <a:chOff x="2183" y="8803"/>
            <a:chExt cx="3814" cy="1276"/>
          </a:xfrm>
        </p:grpSpPr>
        <p:sp>
          <p:nvSpPr>
            <p:cNvPr id="72" name="TextBox 129"/>
            <p:cNvSpPr txBox="true"/>
            <p:nvPr/>
          </p:nvSpPr>
          <p:spPr bwMode="auto">
            <a:xfrm>
              <a:off x="2221" y="8803"/>
              <a:ext cx="3551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r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建立村级组织管理体系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5801" y="8946"/>
              <a:ext cx="196" cy="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75" name="TextBox 129"/>
            <p:cNvSpPr txBox="true"/>
            <p:nvPr/>
          </p:nvSpPr>
          <p:spPr bwMode="auto">
            <a:xfrm>
              <a:off x="2221" y="9178"/>
              <a:ext cx="3551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r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推行村级事务阳光工程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5801" y="9310"/>
              <a:ext cx="196" cy="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67" name="TextBox 129"/>
            <p:cNvSpPr txBox="true"/>
            <p:nvPr/>
          </p:nvSpPr>
          <p:spPr bwMode="auto">
            <a:xfrm>
              <a:off x="2183" y="9596"/>
              <a:ext cx="3551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r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“党建+”的引领作用彰显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5801" y="9728"/>
              <a:ext cx="196" cy="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97960" y="927100"/>
            <a:ext cx="1761490" cy="1761490"/>
            <a:chOff x="6761" y="1297"/>
            <a:chExt cx="2774" cy="2774"/>
          </a:xfrm>
        </p:grpSpPr>
        <p:sp>
          <p:nvSpPr>
            <p:cNvPr id="2" name="椭圆 1"/>
            <p:cNvSpPr/>
            <p:nvPr/>
          </p:nvSpPr>
          <p:spPr bwMode="auto">
            <a:xfrm>
              <a:off x="6761" y="1297"/>
              <a:ext cx="2774" cy="2774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5" rIns="96009" bIns="48005" anchor="ctr"/>
            <a:lstStyle/>
            <a:p>
              <a:pPr algn="ctr" defTabSz="1358265">
                <a:lnSpc>
                  <a:spcPct val="150000"/>
                </a:lnSpc>
              </a:pPr>
              <a:endPara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918" y="1481"/>
              <a:ext cx="2540" cy="2540"/>
            </a:xfrm>
            <a:prstGeom prst="ellipse">
              <a:avLst/>
            </a:prstGeom>
            <a:solidFill>
              <a:srgbClr val="FFD96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文本框 94"/>
            <p:cNvSpPr txBox="true"/>
            <p:nvPr/>
          </p:nvSpPr>
          <p:spPr>
            <a:xfrm>
              <a:off x="6828" y="2390"/>
              <a:ext cx="2545" cy="82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1</a:t>
              </a:r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、农业综合生产能力显著提升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07360" y="2847975"/>
            <a:ext cx="1761490" cy="1761490"/>
            <a:chOff x="4736" y="4845"/>
            <a:chExt cx="2774" cy="2774"/>
          </a:xfrm>
        </p:grpSpPr>
        <p:sp>
          <p:nvSpPr>
            <p:cNvPr id="24" name="椭圆 23"/>
            <p:cNvSpPr/>
            <p:nvPr/>
          </p:nvSpPr>
          <p:spPr bwMode="auto">
            <a:xfrm>
              <a:off x="4736" y="4845"/>
              <a:ext cx="2774" cy="27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5" rIns="96009" bIns="48005" anchor="ctr"/>
            <a:lstStyle/>
            <a:p>
              <a:pPr algn="ctr" defTabSz="1358265">
                <a:lnSpc>
                  <a:spcPct val="150000"/>
                </a:lnSpc>
              </a:pPr>
              <a:endPara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910" y="4938"/>
              <a:ext cx="2540" cy="2540"/>
            </a:xfrm>
            <a:prstGeom prst="ellipse">
              <a:avLst/>
            </a:prstGeom>
            <a:solidFill>
              <a:srgbClr val="CBE3BB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true"/>
            <p:nvPr/>
          </p:nvSpPr>
          <p:spPr>
            <a:xfrm>
              <a:off x="4878" y="5741"/>
              <a:ext cx="2545" cy="82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6</a:t>
              </a:r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、脱贫攻坚</a:t>
              </a:r>
              <a:endParaRPr lang="zh-CN" altLang="en-US" sz="14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取得决定性进展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77335" y="4731385"/>
            <a:ext cx="1761490" cy="1771015"/>
            <a:chOff x="8096" y="7859"/>
            <a:chExt cx="2774" cy="2789"/>
          </a:xfrm>
        </p:grpSpPr>
        <p:sp>
          <p:nvSpPr>
            <p:cNvPr id="32" name="椭圆 31"/>
            <p:cNvSpPr/>
            <p:nvPr/>
          </p:nvSpPr>
          <p:spPr bwMode="auto">
            <a:xfrm>
              <a:off x="8096" y="7874"/>
              <a:ext cx="2774" cy="27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5" rIns="96009" bIns="48005" anchor="ctr"/>
            <a:lstStyle/>
            <a:p>
              <a:pPr algn="ctr" defTabSz="1358265">
                <a:lnSpc>
                  <a:spcPct val="150000"/>
                </a:lnSpc>
              </a:pPr>
              <a:endPara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8288" y="7859"/>
              <a:ext cx="2540" cy="2540"/>
            </a:xfrm>
            <a:prstGeom prst="ellipse">
              <a:avLst/>
            </a:prstGeom>
            <a:solidFill>
              <a:srgbClr val="F8D0B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true"/>
            <p:nvPr/>
          </p:nvSpPr>
          <p:spPr>
            <a:xfrm>
              <a:off x="8208" y="8742"/>
              <a:ext cx="2545" cy="82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5</a:t>
              </a:r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、乡村治理</a:t>
              </a:r>
              <a:endParaRPr lang="zh-CN" altLang="en-US" sz="14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打开新局面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62520" y="2838450"/>
            <a:ext cx="1761490" cy="1761490"/>
            <a:chOff x="11384" y="6074"/>
            <a:chExt cx="2774" cy="2774"/>
          </a:xfrm>
        </p:grpSpPr>
        <p:sp>
          <p:nvSpPr>
            <p:cNvPr id="42" name="椭圆 41"/>
            <p:cNvSpPr/>
            <p:nvPr/>
          </p:nvSpPr>
          <p:spPr bwMode="auto">
            <a:xfrm>
              <a:off x="11384" y="6074"/>
              <a:ext cx="2774" cy="27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5" rIns="96009" bIns="48005" anchor="ctr"/>
            <a:lstStyle/>
            <a:p>
              <a:pPr algn="ctr" defTabSz="1358265">
                <a:lnSpc>
                  <a:spcPct val="150000"/>
                </a:lnSpc>
              </a:pPr>
              <a:endPara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401" y="6151"/>
              <a:ext cx="2540" cy="2540"/>
            </a:xfrm>
            <a:prstGeom prst="ellipse">
              <a:avLst/>
            </a:prstGeom>
            <a:solidFill>
              <a:srgbClr val="BCCCEA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1414" y="6878"/>
              <a:ext cx="2545" cy="82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3</a:t>
              </a:r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、美丽乡村</a:t>
              </a:r>
              <a:endParaRPr lang="zh-CN" altLang="en-US" sz="14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建设成效显著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57315" y="979170"/>
            <a:ext cx="1761490" cy="1761490"/>
            <a:chOff x="10863" y="2150"/>
            <a:chExt cx="2774" cy="2774"/>
          </a:xfrm>
        </p:grpSpPr>
        <p:sp>
          <p:nvSpPr>
            <p:cNvPr id="45" name="椭圆 44"/>
            <p:cNvSpPr/>
            <p:nvPr/>
          </p:nvSpPr>
          <p:spPr bwMode="auto">
            <a:xfrm>
              <a:off x="10863" y="2150"/>
              <a:ext cx="2774" cy="2774"/>
            </a:xfrm>
            <a:prstGeom prst="ellipse">
              <a:avLst/>
            </a:prstGeom>
            <a:solidFill>
              <a:srgbClr val="B27FD9">
                <a:alpha val="57000"/>
              </a:srgbClr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5" rIns="96009" bIns="48005" anchor="ctr"/>
            <a:lstStyle/>
            <a:p>
              <a:pPr algn="ctr" defTabSz="1358265">
                <a:lnSpc>
                  <a:spcPct val="150000"/>
                </a:lnSpc>
              </a:pPr>
              <a:endPara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0900" y="2310"/>
              <a:ext cx="2540" cy="2540"/>
            </a:xfrm>
            <a:prstGeom prst="ellipse">
              <a:avLst/>
            </a:prstGeom>
            <a:solidFill>
              <a:srgbClr val="D3B6E9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true"/>
            <p:nvPr/>
          </p:nvSpPr>
          <p:spPr>
            <a:xfrm>
              <a:off x="10900" y="3126"/>
              <a:ext cx="2545" cy="82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2</a:t>
              </a:r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、现代农业体系</a:t>
              </a:r>
              <a:endParaRPr lang="zh-CN" altLang="en-US" sz="14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日益完善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1140" y="4601210"/>
            <a:ext cx="1761490" cy="1761490"/>
            <a:chOff x="8096" y="7874"/>
            <a:chExt cx="2774" cy="2774"/>
          </a:xfrm>
        </p:grpSpPr>
        <p:sp>
          <p:nvSpPr>
            <p:cNvPr id="23" name="椭圆 22"/>
            <p:cNvSpPr/>
            <p:nvPr/>
          </p:nvSpPr>
          <p:spPr bwMode="auto">
            <a:xfrm>
              <a:off x="8096" y="7874"/>
              <a:ext cx="2774" cy="2774"/>
            </a:xfrm>
            <a:prstGeom prst="ellipse">
              <a:avLst/>
            </a:prstGeom>
            <a:solidFill>
              <a:srgbClr val="999087">
                <a:alpha val="60000"/>
              </a:srgbClr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5" rIns="96009" bIns="48005" anchor="ctr"/>
            <a:lstStyle/>
            <a:p>
              <a:pPr algn="ctr" defTabSz="1358265">
                <a:lnSpc>
                  <a:spcPct val="150000"/>
                </a:lnSpc>
              </a:pPr>
              <a:endParaRPr lang="zh-CN" altLang="en-US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138" y="7889"/>
              <a:ext cx="2540" cy="2540"/>
            </a:xfrm>
            <a:prstGeom prst="ellipse">
              <a:avLst/>
            </a:prstGeom>
            <a:solidFill>
              <a:srgbClr val="999087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true"/>
            <p:nvPr/>
          </p:nvSpPr>
          <p:spPr>
            <a:xfrm>
              <a:off x="8208" y="8742"/>
              <a:ext cx="2545" cy="82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4</a:t>
              </a:r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、农村综合改革</a:t>
              </a:r>
              <a:endParaRPr lang="zh-CN" altLang="en-US" sz="140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b="1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全面展开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75955" y="706755"/>
            <a:ext cx="2611120" cy="868680"/>
            <a:chOff x="13033" y="1113"/>
            <a:chExt cx="4112" cy="1368"/>
          </a:xfrm>
        </p:grpSpPr>
        <p:sp>
          <p:nvSpPr>
            <p:cNvPr id="86" name="TextBox 129"/>
            <p:cNvSpPr txBox="true"/>
            <p:nvPr/>
          </p:nvSpPr>
          <p:spPr bwMode="auto">
            <a:xfrm>
              <a:off x="13242" y="1113"/>
              <a:ext cx="3903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新型农业经营主体壮大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3033" y="1333"/>
              <a:ext cx="196" cy="198"/>
            </a:xfrm>
            <a:prstGeom prst="ellipse">
              <a:avLst/>
            </a:prstGeom>
            <a:solidFill>
              <a:srgbClr val="B27FD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1" name="TextBox 129"/>
            <p:cNvSpPr txBox="true"/>
            <p:nvPr/>
          </p:nvSpPr>
          <p:spPr bwMode="auto">
            <a:xfrm>
              <a:off x="13229" y="1545"/>
              <a:ext cx="3916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产业融合发展能力提升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13033" y="1765"/>
              <a:ext cx="196" cy="198"/>
            </a:xfrm>
            <a:prstGeom prst="ellipse">
              <a:avLst/>
            </a:prstGeom>
            <a:solidFill>
              <a:srgbClr val="B27FD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41" name="TextBox 129"/>
            <p:cNvSpPr txBox="true"/>
            <p:nvPr/>
          </p:nvSpPr>
          <p:spPr bwMode="auto">
            <a:xfrm>
              <a:off x="13229" y="1998"/>
              <a:ext cx="3916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“互联网+ ”带动效果明显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13033" y="2218"/>
              <a:ext cx="196" cy="198"/>
            </a:xfrm>
            <a:prstGeom prst="ellipse">
              <a:avLst/>
            </a:prstGeom>
            <a:solidFill>
              <a:srgbClr val="B27FD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345295" y="2844165"/>
            <a:ext cx="2487930" cy="893445"/>
            <a:chOff x="14717" y="4479"/>
            <a:chExt cx="3918" cy="1407"/>
          </a:xfrm>
        </p:grpSpPr>
        <p:sp>
          <p:nvSpPr>
            <p:cNvPr id="101" name="TextBox 129"/>
            <p:cNvSpPr txBox="true"/>
            <p:nvPr/>
          </p:nvSpPr>
          <p:spPr bwMode="auto">
            <a:xfrm>
              <a:off x="14853" y="4479"/>
              <a:ext cx="3782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人居环境整治工作圆满收官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14717" y="4637"/>
              <a:ext cx="196" cy="1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46" name="TextBox 129"/>
            <p:cNvSpPr txBox="true"/>
            <p:nvPr/>
          </p:nvSpPr>
          <p:spPr bwMode="auto">
            <a:xfrm>
              <a:off x="14853" y="4949"/>
              <a:ext cx="3782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基础公共服务设施水平提升</a:t>
              </a:r>
              <a:endPara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14717" y="5107"/>
              <a:ext cx="196" cy="1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52" name="TextBox 129"/>
            <p:cNvSpPr txBox="true"/>
            <p:nvPr/>
          </p:nvSpPr>
          <p:spPr bwMode="auto">
            <a:xfrm>
              <a:off x="14853" y="5403"/>
              <a:ext cx="3782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区域农村综合水平大幅提升</a:t>
              </a:r>
              <a:endPara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14717" y="5561"/>
              <a:ext cx="196" cy="1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72170" y="5480685"/>
            <a:ext cx="3017520" cy="872490"/>
            <a:chOff x="14717" y="4465"/>
            <a:chExt cx="4752" cy="1374"/>
          </a:xfrm>
        </p:grpSpPr>
        <p:sp>
          <p:nvSpPr>
            <p:cNvPr id="59" name="TextBox 129"/>
            <p:cNvSpPr txBox="true"/>
            <p:nvPr/>
          </p:nvSpPr>
          <p:spPr bwMode="auto">
            <a:xfrm>
              <a:off x="14853" y="4465"/>
              <a:ext cx="4616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农村集体产权制度改革试点完成</a:t>
              </a:r>
              <a:endPara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14717" y="4637"/>
              <a:ext cx="196" cy="198"/>
            </a:xfrm>
            <a:prstGeom prst="ellipse">
              <a:avLst/>
            </a:prstGeom>
            <a:solidFill>
              <a:srgbClr val="99908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61" name="TextBox 129"/>
            <p:cNvSpPr txBox="true"/>
            <p:nvPr/>
          </p:nvSpPr>
          <p:spPr bwMode="auto">
            <a:xfrm>
              <a:off x="14853" y="4902"/>
              <a:ext cx="4616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土地政策灵活性不断增加</a:t>
              </a:r>
              <a:endPara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14717" y="5107"/>
              <a:ext cx="196" cy="198"/>
            </a:xfrm>
            <a:prstGeom prst="ellipse">
              <a:avLst/>
            </a:prstGeom>
            <a:solidFill>
              <a:srgbClr val="99908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65" name="TextBox 129"/>
            <p:cNvSpPr txBox="true"/>
            <p:nvPr/>
          </p:nvSpPr>
          <p:spPr bwMode="auto">
            <a:xfrm>
              <a:off x="14853" y="5356"/>
              <a:ext cx="4616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社会资本下乡动力加大</a:t>
              </a:r>
              <a:endPara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14717" y="5561"/>
              <a:ext cx="196" cy="198"/>
            </a:xfrm>
            <a:prstGeom prst="ellipse">
              <a:avLst/>
            </a:prstGeom>
            <a:solidFill>
              <a:srgbClr val="99908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67360" y="3493135"/>
            <a:ext cx="2494915" cy="852805"/>
            <a:chOff x="736" y="5501"/>
            <a:chExt cx="3929" cy="1343"/>
          </a:xfrm>
        </p:grpSpPr>
        <p:sp>
          <p:nvSpPr>
            <p:cNvPr id="64" name="TextBox 129"/>
            <p:cNvSpPr txBox="true"/>
            <p:nvPr/>
          </p:nvSpPr>
          <p:spPr bwMode="auto">
            <a:xfrm>
              <a:off x="749" y="5501"/>
              <a:ext cx="3770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r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城乡居民人均收入差距缩小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71" name="TextBox 129"/>
            <p:cNvSpPr txBox="true"/>
            <p:nvPr/>
          </p:nvSpPr>
          <p:spPr bwMode="auto">
            <a:xfrm>
              <a:off x="739" y="5931"/>
              <a:ext cx="3772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defTabSz="1475105">
                <a:buClrTx/>
                <a:buSzTx/>
                <a:buFontTx/>
                <a:defRPr/>
              </a:pPr>
              <a:r>
                <a:rPr lang="zh-CN" altLang="en-US" sz="1400" dirty="0" smtClean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rPr>
                <a:t>新区脱贫攻坚工作圆满收官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4469" y="5638"/>
              <a:ext cx="196" cy="1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4469" y="6077"/>
              <a:ext cx="196" cy="1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69" name="TextBox 129"/>
            <p:cNvSpPr txBox="true"/>
            <p:nvPr/>
          </p:nvSpPr>
          <p:spPr bwMode="auto">
            <a:xfrm>
              <a:off x="736" y="6361"/>
              <a:ext cx="3772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r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构建脱贫攻坚</a:t>
              </a:r>
              <a:r>
                <a:rPr lang="zh-CN" altLang="en-US" sz="1400" dirty="0" smtClean="0"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rPr>
                <a:t>长效管理机制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4469" y="6507"/>
              <a:ext cx="196" cy="1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47" name="椭圆 46"/>
          <p:cNvSpPr/>
          <p:nvPr/>
        </p:nvSpPr>
        <p:spPr>
          <a:xfrm>
            <a:off x="4768850" y="2351405"/>
            <a:ext cx="2677795" cy="2677795"/>
          </a:xfrm>
          <a:prstGeom prst="ellipse">
            <a:avLst/>
          </a:prstGeom>
          <a:noFill/>
          <a:ln w="69850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西咸新区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发展成效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609205" y="0"/>
            <a:ext cx="4601210" cy="68567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TextBox 149"/>
          <p:cNvSpPr txBox="true"/>
          <p:nvPr/>
        </p:nvSpPr>
        <p:spPr>
          <a:xfrm>
            <a:off x="952500" y="1031875"/>
            <a:ext cx="6549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全方位全要素的振兴格局、加快推进农业农村现代化建设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重点补齐短板、发展都市农业、建设休闲农家等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7" name="TextBox 156"/>
          <p:cNvSpPr txBox="true"/>
          <p:nvPr/>
        </p:nvSpPr>
        <p:spPr>
          <a:xfrm>
            <a:off x="952995" y="2566035"/>
            <a:ext cx="654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西安深度融入全国产业分工体系，行业吸引力不断增强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西咸新区特殊地理位置，为农村三产融合迎来发展新空间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" name="TextBox 162"/>
          <p:cNvSpPr txBox="true"/>
          <p:nvPr/>
        </p:nvSpPr>
        <p:spPr>
          <a:xfrm>
            <a:off x="952995" y="5671185"/>
            <a:ext cx="654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西咸新区是国内首个科技资源统筹改革示范基地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西咸新区是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重大科技创新项目集聚之地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9" name="TextBox 168"/>
          <p:cNvSpPr txBox="true"/>
          <p:nvPr/>
        </p:nvSpPr>
        <p:spPr>
          <a:xfrm>
            <a:off x="952995" y="4128770"/>
            <a:ext cx="654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陕西西咸结合片区被列为国家城乡融合发展试验区之一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西咸新区具有城乡融合发展试验区的典型特征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14300" y="47345"/>
            <a:ext cx="2242085" cy="657016"/>
            <a:chOff x="7123141" y="4626389"/>
            <a:chExt cx="2242085" cy="657016"/>
          </a:xfrm>
        </p:grpSpPr>
        <p:sp>
          <p:nvSpPr>
            <p:cNvPr id="181" name="TextBox 24"/>
            <p:cNvSpPr txBox="true"/>
            <p:nvPr/>
          </p:nvSpPr>
          <p:spPr>
            <a:xfrm>
              <a:off x="7918645" y="4767738"/>
              <a:ext cx="1446581" cy="430392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 smtClean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发展机遇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03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184" name="组合 183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185" name="弧形 184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86" name="弧形 185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pic>
        <p:nvPicPr>
          <p:cNvPr id="117" name="图片 11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 bwMode="auto">
          <a:xfrm>
            <a:off x="8097520" y="2441575"/>
            <a:ext cx="3578225" cy="2013585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18" name="图片 1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 bwMode="auto">
          <a:xfrm>
            <a:off x="8097520" y="4463415"/>
            <a:ext cx="3578225" cy="2013585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19" name="图片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8097520" y="617855"/>
            <a:ext cx="3578225" cy="177609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6" name="组合 15"/>
          <p:cNvGrpSpPr/>
          <p:nvPr/>
        </p:nvGrpSpPr>
        <p:grpSpPr>
          <a:xfrm>
            <a:off x="623570" y="746125"/>
            <a:ext cx="6488430" cy="5859145"/>
            <a:chOff x="1417" y="1040"/>
            <a:chExt cx="10218" cy="9227"/>
          </a:xfrm>
        </p:grpSpPr>
        <p:sp>
          <p:nvSpPr>
            <p:cNvPr id="2" name="文本框 1"/>
            <p:cNvSpPr txBox="true"/>
            <p:nvPr/>
          </p:nvSpPr>
          <p:spPr>
            <a:xfrm>
              <a:off x="5433" y="1105"/>
              <a:ext cx="24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乡村振兴战略</a:t>
              </a:r>
              <a:endParaRPr lang="zh-CN" altLang="en-US"/>
            </a:p>
          </p:txBody>
        </p:sp>
        <p:sp>
          <p:nvSpPr>
            <p:cNvPr id="3" name="文本框 2"/>
            <p:cNvSpPr txBox="true"/>
            <p:nvPr/>
          </p:nvSpPr>
          <p:spPr>
            <a:xfrm>
              <a:off x="4410" y="3363"/>
              <a:ext cx="4494" cy="7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  <a:buFont typeface="Wingdings" panose="05000000000000000000" pitchFamily="2" charset="2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大西安区域经济发展战略</a:t>
              </a:r>
              <a:endParaRPr lang="zh-CN" altLang="en-US"/>
            </a:p>
          </p:txBody>
        </p:sp>
        <p:sp>
          <p:nvSpPr>
            <p:cNvPr id="4" name="文本框 3"/>
            <p:cNvSpPr txBox="true"/>
            <p:nvPr/>
          </p:nvSpPr>
          <p:spPr>
            <a:xfrm>
              <a:off x="4095" y="5806"/>
              <a:ext cx="5124" cy="7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  <a:buFont typeface="Wingdings" panose="05000000000000000000" pitchFamily="2" charset="2"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“国家城乡融合发展试验区”</a:t>
              </a:r>
              <a:endParaRPr lang="zh-CN" altLang="en-US"/>
            </a:p>
          </p:txBody>
        </p:sp>
        <p:sp>
          <p:nvSpPr>
            <p:cNvPr id="5" name="文本框 4"/>
            <p:cNvSpPr txBox="true"/>
            <p:nvPr/>
          </p:nvSpPr>
          <p:spPr>
            <a:xfrm>
              <a:off x="5000" y="8224"/>
              <a:ext cx="3315" cy="7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  <a:buFont typeface="Wingdings" panose="05000000000000000000" pitchFamily="2" charset="2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新区创新要素聚集</a:t>
              </a:r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17" y="1040"/>
              <a:ext cx="10219" cy="1932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417" y="3442"/>
              <a:ext cx="10219" cy="1932"/>
            </a:xfrm>
            <a:prstGeom prst="roundRect">
              <a:avLst/>
            </a:prstGeom>
            <a:noFill/>
            <a:ln w="19050">
              <a:solidFill>
                <a:srgbClr val="5CBA4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i</a:t>
              </a:r>
              <a:endParaRPr lang="en-US" altLang="zh-CN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417" y="5888"/>
              <a:ext cx="10219" cy="1932"/>
            </a:xfrm>
            <a:prstGeom prst="round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417" y="8335"/>
              <a:ext cx="10219" cy="1932"/>
            </a:xfrm>
            <a:prstGeom prst="roundRect">
              <a:avLst/>
            </a:prstGeom>
            <a:noFill/>
            <a:ln w="19050">
              <a:solidFill>
                <a:srgbClr val="31CAF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7571105" y="-19685"/>
            <a:ext cx="0" cy="6891020"/>
          </a:xfrm>
          <a:prstGeom prst="line">
            <a:avLst/>
          </a:prstGeom>
          <a:ln w="66675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755390" y="1443355"/>
            <a:ext cx="4598035" cy="4346575"/>
          </a:xfrm>
          <a:prstGeom prst="ellipse">
            <a:avLst/>
          </a:prstGeom>
          <a:noFill/>
          <a:ln w="22225">
            <a:solidFill>
              <a:srgbClr val="C8A9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15"/>
          </a:p>
        </p:txBody>
      </p:sp>
      <p:sp>
        <p:nvSpPr>
          <p:cNvPr id="24" name="圆角矩形 23"/>
          <p:cNvSpPr/>
          <p:nvPr/>
        </p:nvSpPr>
        <p:spPr>
          <a:xfrm>
            <a:off x="4587875" y="5363845"/>
            <a:ext cx="2846705" cy="914400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、毗邻区域竞争激烈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7818755" y="3183890"/>
            <a:ext cx="3268345" cy="91440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、农村建设水平亟待提升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1294130" y="3159125"/>
            <a:ext cx="2846705" cy="914400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、乡村产业融合不充分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4229100" y="903605"/>
            <a:ext cx="3341369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、农业高质量发展受限颇多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51866" y="139954"/>
            <a:ext cx="2242085" cy="657016"/>
            <a:chOff x="7123141" y="4626389"/>
            <a:chExt cx="2242085" cy="657016"/>
          </a:xfrm>
        </p:grpSpPr>
        <p:sp>
          <p:nvSpPr>
            <p:cNvPr id="5" name="TextBox 24"/>
            <p:cNvSpPr txBox="true"/>
            <p:nvPr/>
          </p:nvSpPr>
          <p:spPr>
            <a:xfrm>
              <a:off x="7918645" y="4767738"/>
              <a:ext cx="1446581" cy="428625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0">
                        <a:srgbClr val="575658"/>
                      </a:gs>
                      <a:gs pos="100000">
                        <a:srgbClr val="252223"/>
                      </a:gs>
                    </a:gsLst>
                    <a:lin ang="7200000" scaled="false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面临挑战</a:t>
              </a:r>
              <a:endParaRPr lang="zh-CN" altLang="en-US" sz="2400" b="1" dirty="0">
                <a:gradFill>
                  <a:gsLst>
                    <a:gs pos="0">
                      <a:srgbClr val="575658"/>
                    </a:gs>
                    <a:gs pos="100000">
                      <a:srgbClr val="252223"/>
                    </a:gs>
                  </a:gsLst>
                  <a:lin ang="7200000" scaled="false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123141" y="4626389"/>
              <a:ext cx="657016" cy="657016"/>
              <a:chOff x="6176272" y="2046428"/>
              <a:chExt cx="710830" cy="71083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251320" y="2134521"/>
                <a:ext cx="528716" cy="528716"/>
              </a:xfrm>
              <a:prstGeom prst="ellipse">
                <a:avLst/>
              </a:prstGeom>
              <a:solidFill>
                <a:srgbClr val="DF0515"/>
              </a:solidFill>
              <a:ln>
                <a:solidFill>
                  <a:srgbClr val="D80A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35" tIns="45718" rIns="91435" bIns="45718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r>
                  <a:rPr lang="en-US" altLang="zh-CN" sz="2400" dirty="0">
                    <a:latin typeface="+mn-ea"/>
                  </a:rPr>
                  <a:t>04</a:t>
                </a:r>
                <a:endParaRPr lang="zh-CN" altLang="en-US" sz="2400" dirty="0">
                  <a:latin typeface="+mn-ea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 rot="14621625">
                <a:off x="6176272" y="2046428"/>
                <a:ext cx="710830" cy="710830"/>
                <a:chOff x="857250" y="1893093"/>
                <a:chExt cx="864394" cy="864394"/>
              </a:xfrm>
            </p:grpSpPr>
            <p:sp>
              <p:nvSpPr>
                <p:cNvPr id="9" name="弧形 8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3406397"/>
                    <a:gd name="adj2" fmla="val 20528884"/>
                  </a:avLst>
                </a:prstGeom>
                <a:ln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  <p:sp>
              <p:nvSpPr>
                <p:cNvPr id="10" name="弧形 9"/>
                <p:cNvSpPr/>
                <p:nvPr/>
              </p:nvSpPr>
              <p:spPr>
                <a:xfrm>
                  <a:off x="857250" y="1893093"/>
                  <a:ext cx="864394" cy="864394"/>
                </a:xfrm>
                <a:prstGeom prst="arc">
                  <a:avLst>
                    <a:gd name="adj1" fmla="val 7448849"/>
                    <a:gd name="adj2" fmla="val 17571339"/>
                  </a:avLst>
                </a:prstGeom>
                <a:ln w="76200">
                  <a:solidFill>
                    <a:srgbClr val="D80A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05">
                    <a:latin typeface="+mn-ea"/>
                  </a:endParaRPr>
                </a:p>
              </p:txBody>
            </p:sp>
          </p:grpSp>
        </p:grpSp>
      </p:grpSp>
      <p:sp>
        <p:nvSpPr>
          <p:cNvPr id="2" name="矩形 1"/>
          <p:cNvSpPr/>
          <p:nvPr/>
        </p:nvSpPr>
        <p:spPr>
          <a:xfrm rot="2700000">
            <a:off x="4534535" y="2159635"/>
            <a:ext cx="2952115" cy="2952115"/>
          </a:xfrm>
          <a:prstGeom prst="rect">
            <a:avLst/>
          </a:prstGeom>
          <a:solidFill>
            <a:srgbClr val="859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43108" y="2248218"/>
            <a:ext cx="2934970" cy="27749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15"/>
          </a:p>
        </p:txBody>
      </p:sp>
      <p:sp>
        <p:nvSpPr>
          <p:cNvPr id="17" name="椭圆 16"/>
          <p:cNvSpPr/>
          <p:nvPr/>
        </p:nvSpPr>
        <p:spPr>
          <a:xfrm>
            <a:off x="4781868" y="2473960"/>
            <a:ext cx="2457450" cy="232346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6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98440" y="2961640"/>
            <a:ext cx="1424305" cy="1348105"/>
          </a:xfrm>
          <a:prstGeom prst="ellipse">
            <a:avLst/>
          </a:prstGeom>
          <a:solidFill>
            <a:schemeClr val="bg1"/>
          </a:solidFill>
          <a:ln w="53975">
            <a:solidFill>
              <a:srgbClr val="859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56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面临挑战</a:t>
            </a:r>
            <a:endParaRPr lang="zh-CN" altLang="en-US" sz="156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670165" y="750887"/>
            <a:ext cx="3220085" cy="862330"/>
            <a:chOff x="779" y="5486"/>
            <a:chExt cx="5071" cy="1358"/>
          </a:xfrm>
        </p:grpSpPr>
        <p:sp>
          <p:nvSpPr>
            <p:cNvPr id="32" name="TextBox 129"/>
            <p:cNvSpPr txBox="true"/>
            <p:nvPr/>
          </p:nvSpPr>
          <p:spPr bwMode="auto">
            <a:xfrm>
              <a:off x="959" y="5486"/>
              <a:ext cx="3770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rPr>
                <a:t>城市化建设加快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33" name="TextBox 129"/>
            <p:cNvSpPr txBox="true"/>
            <p:nvPr/>
          </p:nvSpPr>
          <p:spPr bwMode="auto">
            <a:xfrm>
              <a:off x="979" y="5931"/>
              <a:ext cx="4871" cy="4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75105">
                <a:buClrTx/>
                <a:buSzTx/>
                <a:buFontTx/>
                <a:defRPr/>
              </a:pPr>
              <a:r>
                <a:rPr lang="zh-CN" altLang="en-US" sz="1400" dirty="0" smtClean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rPr>
                <a:t>资源环境约束趋紧、文物保护任务重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779" y="5638"/>
              <a:ext cx="196" cy="1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779" y="6077"/>
              <a:ext cx="196" cy="1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6" name="TextBox 129"/>
            <p:cNvSpPr txBox="true"/>
            <p:nvPr/>
          </p:nvSpPr>
          <p:spPr bwMode="auto">
            <a:xfrm>
              <a:off x="976" y="6361"/>
              <a:ext cx="3772" cy="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defTabSz="1475105" rtl="0" fontAlgn="base" latinLnBrk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1400" dirty="0" smtClean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rPr>
                <a:t>土地空间有限</a:t>
              </a:r>
              <a:endParaRPr lang="zh-CN" altLang="en-US" sz="1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779" y="6507"/>
              <a:ext cx="196" cy="1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582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38" name="TextBox 129"/>
          <p:cNvSpPr txBox="true"/>
          <p:nvPr/>
        </p:nvSpPr>
        <p:spPr bwMode="auto">
          <a:xfrm>
            <a:off x="7807960" y="1583689"/>
            <a:ext cx="2395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如何高质量发展农业农村？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7682865" y="1676399"/>
            <a:ext cx="124460" cy="1257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0" name="TextBox 129"/>
          <p:cNvSpPr txBox="true"/>
          <p:nvPr/>
        </p:nvSpPr>
        <p:spPr bwMode="auto">
          <a:xfrm>
            <a:off x="1101089" y="1941513"/>
            <a:ext cx="239395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农业生产组织化程度较低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1" name="TextBox 129"/>
          <p:cNvSpPr txBox="true"/>
          <p:nvPr/>
        </p:nvSpPr>
        <p:spPr bwMode="auto">
          <a:xfrm>
            <a:off x="1113789" y="2224088"/>
            <a:ext cx="3093085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475105">
              <a:buClrTx/>
              <a:buSzTx/>
              <a:buFontTx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产业链条延伸不充分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986789" y="2038033"/>
            <a:ext cx="124460" cy="12573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3" name="椭圆 52"/>
          <p:cNvSpPr/>
          <p:nvPr/>
        </p:nvSpPr>
        <p:spPr bwMode="auto">
          <a:xfrm>
            <a:off x="986789" y="2316798"/>
            <a:ext cx="124460" cy="12573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4" name="TextBox 129"/>
          <p:cNvSpPr txBox="true"/>
          <p:nvPr/>
        </p:nvSpPr>
        <p:spPr bwMode="auto">
          <a:xfrm>
            <a:off x="1111884" y="2497138"/>
            <a:ext cx="239522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市场流通体系不健全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 bwMode="auto">
          <a:xfrm>
            <a:off x="986789" y="2589848"/>
            <a:ext cx="124460" cy="12573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6" name="TextBox 129"/>
          <p:cNvSpPr txBox="true"/>
          <p:nvPr/>
        </p:nvSpPr>
        <p:spPr bwMode="auto">
          <a:xfrm>
            <a:off x="1105534" y="2774315"/>
            <a:ext cx="2395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如何进一步促进产业融合？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980439" y="2867025"/>
            <a:ext cx="124460" cy="12573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58" name="TextBox 129"/>
          <p:cNvSpPr txBox="true"/>
          <p:nvPr/>
        </p:nvSpPr>
        <p:spPr bwMode="auto">
          <a:xfrm>
            <a:off x="8794115" y="4156392"/>
            <a:ext cx="239395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农村发展建设资金缺口大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9" name="TextBox 129"/>
          <p:cNvSpPr txBox="true"/>
          <p:nvPr/>
        </p:nvSpPr>
        <p:spPr bwMode="auto">
          <a:xfrm>
            <a:off x="8805862" y="4440554"/>
            <a:ext cx="3093085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475105">
              <a:buClrTx/>
              <a:buSzTx/>
              <a:buFontTx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基础设施利用水平较低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 bwMode="auto">
          <a:xfrm>
            <a:off x="8679815" y="4252912"/>
            <a:ext cx="124460" cy="1257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61" name="椭圆 60"/>
          <p:cNvSpPr/>
          <p:nvPr/>
        </p:nvSpPr>
        <p:spPr bwMode="auto">
          <a:xfrm>
            <a:off x="8679815" y="4531677"/>
            <a:ext cx="124460" cy="1257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62" name="TextBox 129"/>
          <p:cNvSpPr txBox="true"/>
          <p:nvPr/>
        </p:nvSpPr>
        <p:spPr bwMode="auto">
          <a:xfrm>
            <a:off x="8804910" y="4712017"/>
            <a:ext cx="2395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农村集体经济运行效益不高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 bwMode="auto">
          <a:xfrm>
            <a:off x="8679815" y="4804727"/>
            <a:ext cx="124460" cy="1257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64" name="TextBox 129"/>
          <p:cNvSpPr txBox="true"/>
          <p:nvPr/>
        </p:nvSpPr>
        <p:spPr bwMode="auto">
          <a:xfrm>
            <a:off x="8798559" y="4989194"/>
            <a:ext cx="2850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如何进一步提升农村建设水平？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5" name="椭圆 64"/>
          <p:cNvSpPr/>
          <p:nvPr/>
        </p:nvSpPr>
        <p:spPr bwMode="auto">
          <a:xfrm>
            <a:off x="8673465" y="5081904"/>
            <a:ext cx="124460" cy="1257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66" name="TextBox 129"/>
          <p:cNvSpPr txBox="true"/>
          <p:nvPr/>
        </p:nvSpPr>
        <p:spPr bwMode="auto">
          <a:xfrm>
            <a:off x="1770660" y="5297169"/>
            <a:ext cx="3011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周边区县产业发展存在同质化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7" name="TextBox 129"/>
          <p:cNvSpPr txBox="true"/>
          <p:nvPr/>
        </p:nvSpPr>
        <p:spPr bwMode="auto">
          <a:xfrm>
            <a:off x="1782407" y="5581331"/>
            <a:ext cx="3093085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475105">
              <a:buClrTx/>
              <a:buSzTx/>
              <a:buFontTx/>
              <a:defRPr/>
            </a:pPr>
            <a:r>
              <a: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各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类资源竞争激烈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>
            <a:off x="1656360" y="5393689"/>
            <a:ext cx="124460" cy="125730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69" name="椭圆 68"/>
          <p:cNvSpPr/>
          <p:nvPr/>
        </p:nvSpPr>
        <p:spPr bwMode="auto">
          <a:xfrm>
            <a:off x="1656360" y="5672454"/>
            <a:ext cx="124460" cy="125730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70" name="TextBox 129"/>
          <p:cNvSpPr txBox="true"/>
          <p:nvPr/>
        </p:nvSpPr>
        <p:spPr bwMode="auto">
          <a:xfrm>
            <a:off x="1781455" y="5852794"/>
            <a:ext cx="2395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新区农业发展层次有待提升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1656360" y="5945504"/>
            <a:ext cx="124460" cy="125730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72" name="TextBox 129"/>
          <p:cNvSpPr txBox="true"/>
          <p:nvPr/>
        </p:nvSpPr>
        <p:spPr bwMode="auto">
          <a:xfrm>
            <a:off x="1775104" y="6129971"/>
            <a:ext cx="2850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1475105" rtl="0" fontAlgn="base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如何有效规避区域恶性竞争？</a:t>
            </a:r>
            <a:endParaRPr lang="zh-CN" altLang="en-US" sz="1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1659535" y="6222681"/>
            <a:ext cx="124460" cy="125730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582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c510436b-a07e-4a11-86d5-d485b301e8eb}"/>
  <p:tag name="TABLE_ENDDRAG_ORIGIN_RECT" val="407*264"/>
  <p:tag name="TABLE_ENDDRAG_RECT" val="24*224*407*2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4865</Words>
  <Application>WPS 演示</Application>
  <PresentationFormat>自定义</PresentationFormat>
  <Paragraphs>988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61" baseType="lpstr">
      <vt:lpstr>Arial</vt:lpstr>
      <vt:lpstr>宋体</vt:lpstr>
      <vt:lpstr>Wingdings</vt:lpstr>
      <vt:lpstr>等线</vt:lpstr>
      <vt:lpstr>汉仪中宋简</vt:lpstr>
      <vt:lpstr>等线 Light</vt:lpstr>
      <vt:lpstr>Times New Roman</vt:lpstr>
      <vt:lpstr>方正小标宋_GBK</vt:lpstr>
      <vt:lpstr>微软雅黑</vt:lpstr>
      <vt:lpstr>方正黑体_GBK</vt:lpstr>
      <vt:lpstr>Arial Rounded MT Bold</vt:lpstr>
      <vt:lpstr>隶书</vt:lpstr>
      <vt:lpstr>Impact</vt:lpstr>
      <vt:lpstr>文泉驿微米黑</vt:lpstr>
      <vt:lpstr>Open Sans</vt:lpstr>
      <vt:lpstr>Open Sans</vt:lpstr>
      <vt:lpstr>仿宋_GB2312</vt:lpstr>
      <vt:lpstr>华文中宋</vt:lpstr>
      <vt:lpstr>黑体</vt:lpstr>
      <vt:lpstr>Wingdings</vt:lpstr>
      <vt:lpstr>FZDaBiaoSong-B06</vt:lpstr>
      <vt:lpstr>方正大标宋_GBK</vt:lpstr>
      <vt:lpstr>Calibri</vt:lpstr>
      <vt:lpstr>方正大黑_GBK</vt:lpstr>
      <vt:lpstr>方正书宋_GBK</vt:lpstr>
      <vt:lpstr>新宋体</vt:lpstr>
      <vt:lpstr>方正隶书_GBK</vt:lpstr>
      <vt:lpstr>宋体</vt:lpstr>
      <vt:lpstr>Arial Unicode MS</vt:lpstr>
      <vt:lpstr>DejaVu Sans</vt:lpstr>
      <vt:lpstr>方正细黑一_GBK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guest</cp:lastModifiedBy>
  <cp:revision>369</cp:revision>
  <dcterms:created xsi:type="dcterms:W3CDTF">2022-04-27T01:43:52Z</dcterms:created>
  <dcterms:modified xsi:type="dcterms:W3CDTF">2022-04-27T01:43:52Z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2052-11.8.2.9831</vt:lpwstr>
  </property>
  <property fmtid="{D5CDD505-2E9C-101B-9397-08002B2CF9AE}" pid="3" name="ICV">
    <vt:lpwstr>EF6FF25BD3CC4EE28337C2ED35172C3F</vt:lpwstr>
  </property>
</Properties>
</file>